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33.jpg" ContentType="image/jpg"/>
  <Override PartName="/ppt/media/image35.jpg" ContentType="image/jpg"/>
  <Override PartName="/ppt/media/image42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5" r:id="rId4"/>
    <p:sldMasterId id="2147483668" r:id="rId5"/>
  </p:sldMasterIdLst>
  <p:notesMasterIdLst>
    <p:notesMasterId r:id="rId66"/>
  </p:notesMasterIdLst>
  <p:sldIdLst>
    <p:sldId id="257" r:id="rId6"/>
    <p:sldId id="468" r:id="rId7"/>
    <p:sldId id="284" r:id="rId8"/>
    <p:sldId id="287" r:id="rId9"/>
    <p:sldId id="293" r:id="rId10"/>
    <p:sldId id="295" r:id="rId11"/>
    <p:sldId id="294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6" r:id="rId22"/>
    <p:sldId id="307" r:id="rId23"/>
    <p:sldId id="305" r:id="rId24"/>
    <p:sldId id="469" r:id="rId25"/>
    <p:sldId id="474" r:id="rId26"/>
    <p:sldId id="475" r:id="rId27"/>
    <p:sldId id="476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477" r:id="rId41"/>
    <p:sldId id="272" r:id="rId42"/>
    <p:sldId id="273" r:id="rId43"/>
    <p:sldId id="274" r:id="rId44"/>
    <p:sldId id="275" r:id="rId45"/>
    <p:sldId id="276" r:id="rId46"/>
    <p:sldId id="277" r:id="rId47"/>
    <p:sldId id="478" r:id="rId48"/>
    <p:sldId id="470" r:id="rId49"/>
    <p:sldId id="256" r:id="rId50"/>
    <p:sldId id="314" r:id="rId51"/>
    <p:sldId id="258" r:id="rId52"/>
    <p:sldId id="315" r:id="rId53"/>
    <p:sldId id="281" r:id="rId54"/>
    <p:sldId id="317" r:id="rId55"/>
    <p:sldId id="471" r:id="rId56"/>
    <p:sldId id="316" r:id="rId57"/>
    <p:sldId id="472" r:id="rId58"/>
    <p:sldId id="321" r:id="rId59"/>
    <p:sldId id="320" r:id="rId60"/>
    <p:sldId id="319" r:id="rId61"/>
    <p:sldId id="318" r:id="rId62"/>
    <p:sldId id="473" r:id="rId63"/>
    <p:sldId id="278" r:id="rId64"/>
    <p:sldId id="271" r:id="rId6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19/10/2021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56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71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568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320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01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53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16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831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553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04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01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25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429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2D22A7-6926-1C45-B3D4-8DC8DD9AC6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41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0B4E88-C226-4F3C-A064-B64AD0FF8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22FBAEB-6013-4007-8532-33EF2215E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01412B-558C-4F65-BACA-49739D40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3DC7F1-FF91-4D8A-B6E4-46B51F3F042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A66E07-DF9E-4868-811B-E17B30BD5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204DE4-8FBC-4C4A-AD10-C1C273A8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6023E-39F4-45FE-81E8-B5F905B123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81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973388"/>
            <a:ext cx="9144000" cy="2188376"/>
          </a:xfrm>
        </p:spPr>
        <p:txBody>
          <a:bodyPr anchor="b" anchorCtr="0"/>
          <a:lstStyle>
            <a:lvl1pPr algn="ctr">
              <a:defRPr sz="6000" b="1" u="none" strike="noStrike" kern="1200" cap="none" spc="0" normalizeH="0">
                <a:solidFill>
                  <a:srgbClr val="454545"/>
                </a:solidFill>
                <a:uFillTx/>
                <a:latin typeface="Arial Bold" panose="020B0604020202090204" charset="0"/>
                <a:cs typeface="Arial Bold" panose="020B060402020209020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08905"/>
            <a:ext cx="9144000" cy="1069340"/>
          </a:xfrm>
        </p:spPr>
        <p:txBody>
          <a:bodyPr anchor="t" anchorCtr="0"/>
          <a:lstStyle>
            <a:lvl1pPr marL="0" indent="0" algn="ctr">
              <a:buNone/>
              <a:defRPr sz="2400" u="none" strike="noStrike" kern="1200" cap="none" spc="0" normalizeH="0">
                <a:solidFill>
                  <a:srgbClr val="454545"/>
                </a:solidFill>
                <a:uFillTx/>
                <a:latin typeface="Arial" panose="020B0604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Rectangles 3"/>
          <p:cNvSpPr/>
          <p:nvPr userDrawn="1"/>
        </p:nvSpPr>
        <p:spPr>
          <a:xfrm>
            <a:off x="-40323" y="2451017"/>
            <a:ext cx="12272645" cy="315595"/>
          </a:xfrm>
          <a:prstGeom prst="rect">
            <a:avLst/>
          </a:prstGeom>
          <a:gradFill>
            <a:gsLst>
              <a:gs pos="32000">
                <a:srgbClr val="574FA1"/>
              </a:gs>
              <a:gs pos="68000">
                <a:srgbClr val="FAAF4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63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5BDF0F-4219-4499-8644-5D71C1C5942A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FCB012-1F17-42FF-9E61-DCB6EFA3EA22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81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83253C-48BE-4724-8D6F-829026659380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3F522F-8881-429B-B97F-6419ABA03D69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69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83253C-48BE-4724-8D6F-829026659380}" type="datetimeFigureOut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3F522F-8881-429B-B97F-6419ABA03D69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14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7739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71325" y="387273"/>
            <a:ext cx="324485" cy="324485"/>
          </a:xfrm>
          <a:custGeom>
            <a:avLst/>
            <a:gdLst/>
            <a:ahLst/>
            <a:cxnLst/>
            <a:rect l="l" t="t" r="r" b="b"/>
            <a:pathLst>
              <a:path w="324484" h="324484">
                <a:moveTo>
                  <a:pt x="323999" y="0"/>
                </a:moveTo>
                <a:lnTo>
                  <a:pt x="0" y="0"/>
                </a:lnTo>
                <a:lnTo>
                  <a:pt x="0" y="324002"/>
                </a:lnTo>
                <a:lnTo>
                  <a:pt x="323999" y="324002"/>
                </a:lnTo>
                <a:lnTo>
                  <a:pt x="323999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19325" y="135280"/>
            <a:ext cx="252095" cy="252095"/>
          </a:xfrm>
          <a:custGeom>
            <a:avLst/>
            <a:gdLst/>
            <a:ahLst/>
            <a:cxnLst/>
            <a:rect l="l" t="t" r="r" b="b"/>
            <a:pathLst>
              <a:path w="252095" h="252095">
                <a:moveTo>
                  <a:pt x="252000" y="0"/>
                </a:moveTo>
                <a:lnTo>
                  <a:pt x="0" y="0"/>
                </a:lnTo>
                <a:lnTo>
                  <a:pt x="0" y="251993"/>
                </a:lnTo>
                <a:lnTo>
                  <a:pt x="252000" y="251993"/>
                </a:lnTo>
                <a:lnTo>
                  <a:pt x="252000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6519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87140" y="2168652"/>
            <a:ext cx="4443095" cy="398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391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775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4FD053-1392-4519-BE41-F0C60B28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B0F948-DAFA-41F4-8B08-D98CB7A5A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4827E7-B781-481C-AFA7-8198CEAF7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DC7F1-FF91-4D8A-B6E4-46B51F3F042A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346C23-8A69-4A33-BADC-A23192785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F5B5CB-3675-4B24-886C-E5DB0E70E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6023E-39F4-45FE-81E8-B5F905B123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05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DF0F-4219-4499-8644-5D71C1C5942A}" type="datetimeFigureOut">
              <a:rPr lang="en-CA" smtClean="0"/>
              <a:t>2021-10-19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CB012-1F17-42FF-9E61-DCB6EFA3EA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843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3253C-48BE-4724-8D6F-829026659380}" type="datetimeFigureOut">
              <a:rPr lang="en-CA" smtClean="0"/>
              <a:t>2021-10-19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522F-8881-429B-B97F-6419ABA03D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97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71325" y="387273"/>
            <a:ext cx="324485" cy="324485"/>
          </a:xfrm>
          <a:custGeom>
            <a:avLst/>
            <a:gdLst/>
            <a:ahLst/>
            <a:cxnLst/>
            <a:rect l="l" t="t" r="r" b="b"/>
            <a:pathLst>
              <a:path w="324484" h="324484">
                <a:moveTo>
                  <a:pt x="323999" y="0"/>
                </a:moveTo>
                <a:lnTo>
                  <a:pt x="0" y="0"/>
                </a:lnTo>
                <a:lnTo>
                  <a:pt x="0" y="324002"/>
                </a:lnTo>
                <a:lnTo>
                  <a:pt x="323999" y="324002"/>
                </a:lnTo>
                <a:lnTo>
                  <a:pt x="323999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9325" y="135280"/>
            <a:ext cx="252095" cy="252095"/>
          </a:xfrm>
          <a:custGeom>
            <a:avLst/>
            <a:gdLst/>
            <a:ahLst/>
            <a:cxnLst/>
            <a:rect l="l" t="t" r="r" b="b"/>
            <a:pathLst>
              <a:path w="252095" h="252095">
                <a:moveTo>
                  <a:pt x="252000" y="0"/>
                </a:moveTo>
                <a:lnTo>
                  <a:pt x="0" y="0"/>
                </a:lnTo>
                <a:lnTo>
                  <a:pt x="0" y="251993"/>
                </a:lnTo>
                <a:lnTo>
                  <a:pt x="252000" y="251993"/>
                </a:lnTo>
                <a:lnTo>
                  <a:pt x="252000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314112" y="6318001"/>
            <a:ext cx="452755" cy="452755"/>
          </a:xfrm>
          <a:custGeom>
            <a:avLst/>
            <a:gdLst/>
            <a:ahLst/>
            <a:cxnLst/>
            <a:rect l="l" t="t" r="r" b="b"/>
            <a:pathLst>
              <a:path w="452754" h="452754">
                <a:moveTo>
                  <a:pt x="452564" y="0"/>
                </a:moveTo>
                <a:lnTo>
                  <a:pt x="0" y="0"/>
                </a:lnTo>
                <a:lnTo>
                  <a:pt x="0" y="452563"/>
                </a:lnTo>
                <a:lnTo>
                  <a:pt x="452564" y="452563"/>
                </a:lnTo>
                <a:lnTo>
                  <a:pt x="452564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95326" y="938466"/>
            <a:ext cx="3627120" cy="63500"/>
          </a:xfrm>
          <a:custGeom>
            <a:avLst/>
            <a:gdLst/>
            <a:ahLst/>
            <a:cxnLst/>
            <a:rect l="l" t="t" r="r" b="b"/>
            <a:pathLst>
              <a:path w="3627120" h="63500">
                <a:moveTo>
                  <a:pt x="3626547" y="0"/>
                </a:moveTo>
                <a:lnTo>
                  <a:pt x="0" y="0"/>
                </a:lnTo>
                <a:lnTo>
                  <a:pt x="0" y="63322"/>
                </a:lnTo>
                <a:lnTo>
                  <a:pt x="3626547" y="63322"/>
                </a:lnTo>
                <a:lnTo>
                  <a:pt x="3626547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143455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C8CD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431004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9657080" y="204868"/>
            <a:ext cx="2163597" cy="6888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3724" y="258571"/>
            <a:ext cx="1052455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7913" y="1450339"/>
            <a:ext cx="11076172" cy="4442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00155" y="6458260"/>
            <a:ext cx="254000" cy="222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037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mailto:linzhang1117@whu.edu.cn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ri-paths-tool.e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6.png"/><Relationship Id="rId7" Type="http://schemas.openxmlformats.org/officeDocument/2006/relationships/hyperlink" Target="https://twitter.com/EfisCentr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efiscentre.eu/" TargetMode="External"/><Relationship Id="rId5" Type="http://schemas.openxmlformats.org/officeDocument/2006/relationships/hyperlink" Target="mailto:angelis@efiscentre.eu" TargetMode="Externa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Social</a:t>
            </a: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Sciences,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Humanities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and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Arts Conference </a:t>
            </a:r>
          </a:p>
          <a:p>
            <a:pPr lvl="0" algn="ctr"/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lang="en-U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Evaluation Frameworks including Societal Impact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20690" y="5102943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13 October,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53745" y="-2084174"/>
            <a:ext cx="6560861" cy="1105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43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68" y="164655"/>
            <a:ext cx="8773064" cy="583507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893834" y="3890513"/>
            <a:ext cx="29243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Coarse-grained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social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university-based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97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66" y="155783"/>
            <a:ext cx="8643667" cy="58309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135374" y="4010789"/>
            <a:ext cx="25965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Fine-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grained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social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university-based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UK</a:t>
            </a:r>
          </a:p>
        </p:txBody>
      </p:sp>
    </p:spTree>
    <p:extLst>
      <p:ext uri="{BB962C8B-B14F-4D97-AF65-F5344CB8AC3E}">
        <p14:creationId xmlns:p14="http://schemas.microsoft.com/office/powerpoint/2010/main" val="158167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47" y="353683"/>
            <a:ext cx="5723494" cy="481353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074" y="1672304"/>
            <a:ext cx="5072564" cy="446905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512942" y="1155940"/>
            <a:ext cx="4511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College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London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19509" y="5020574"/>
            <a:ext cx="4183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Cambridge</a:t>
            </a:r>
          </a:p>
        </p:txBody>
      </p:sp>
    </p:spTree>
    <p:extLst>
      <p:ext uri="{BB962C8B-B14F-4D97-AF65-F5344CB8AC3E}">
        <p14:creationId xmlns:p14="http://schemas.microsoft.com/office/powerpoint/2010/main" val="3359075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64234" y="1147314"/>
            <a:ext cx="105846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Saturation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semantic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standardization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normalization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indicators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Maps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universities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PRO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reporting 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impact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accountability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Dynamics over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Zooming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social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methodology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be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proposals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publications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social media)</a:t>
            </a:r>
          </a:p>
        </p:txBody>
      </p:sp>
    </p:spTree>
    <p:extLst>
      <p:ext uri="{BB962C8B-B14F-4D97-AF65-F5344CB8AC3E}">
        <p14:creationId xmlns:p14="http://schemas.microsoft.com/office/powerpoint/2010/main" val="1549399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08" y="370937"/>
            <a:ext cx="8371818" cy="569343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936966" y="1561381"/>
            <a:ext cx="2881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Semantic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Hypergraphs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overcome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limitations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Text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dealing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single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short n-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grams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Hypergraphs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semantic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entire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sentences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characterizing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position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1024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96" y="806847"/>
            <a:ext cx="8655728" cy="348311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98991" y="4625266"/>
            <a:ext cx="10332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semantic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statements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STEM and SSH case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submitted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REF.</a:t>
            </a:r>
          </a:p>
        </p:txBody>
      </p:sp>
    </p:spTree>
    <p:extLst>
      <p:ext uri="{BB962C8B-B14F-4D97-AF65-F5344CB8AC3E}">
        <p14:creationId xmlns:p14="http://schemas.microsoft.com/office/powerpoint/2010/main" val="78336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55106" y="1216241"/>
            <a:ext cx="112746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semantic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statements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STEM and SSH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differences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difference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use of impact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verbs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STEM and SSH «play the game»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statements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STEM case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significantly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proportion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impact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sentences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 of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(i.e. SSH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non-impact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sentences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argument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SSH case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interpretation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SSH must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up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arguments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involve more social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«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are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hence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more fragile</a:t>
            </a:r>
          </a:p>
        </p:txBody>
      </p:sp>
    </p:spTree>
    <p:extLst>
      <p:ext uri="{BB962C8B-B14F-4D97-AF65-F5344CB8AC3E}">
        <p14:creationId xmlns:p14="http://schemas.microsoft.com/office/powerpoint/2010/main" val="3408805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55106" y="1216241"/>
            <a:ext cx="112746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debate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impact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SSH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REF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researchers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SSH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adopt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argumentation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colleagues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use more «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introductory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rhetorics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impact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call on the stage 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social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actors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reasoning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weaker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because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stage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antecedent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sufficient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produce the impact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methodological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pluralism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impact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868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67" y="396815"/>
            <a:ext cx="5517085" cy="207896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295" y="3968151"/>
            <a:ext cx="5875531" cy="21085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9736" y="2570673"/>
            <a:ext cx="5847067" cy="212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9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200046" y="1424093"/>
            <a:ext cx="1" cy="5338108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284884" y="1563385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 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Andrea Bonaccorsi (Chair): Full Professor of Economics and Management at the School of Engineering, University of Pisa, Italy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Lin Zhang: Professor at the School of Information Management, Wuhan University, China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US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Jelena Angelis: Research Director at EFIS Centre, Belgium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4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20" y="3133762"/>
            <a:ext cx="1998416" cy="28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Lin Zhang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Professor at the School of Information Management, Wuhan University, China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1769401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416238"/>
            <a:ext cx="12192000" cy="1569085"/>
            <a:chOff x="0" y="2416238"/>
            <a:chExt cx="12192000" cy="1569085"/>
          </a:xfrm>
        </p:grpSpPr>
        <p:sp>
          <p:nvSpPr>
            <p:cNvPr id="3" name="object 3"/>
            <p:cNvSpPr/>
            <p:nvPr/>
          </p:nvSpPr>
          <p:spPr>
            <a:xfrm>
              <a:off x="0" y="3688727"/>
              <a:ext cx="12192000" cy="296545"/>
            </a:xfrm>
            <a:custGeom>
              <a:avLst/>
              <a:gdLst/>
              <a:ahLst/>
              <a:cxnLst/>
              <a:rect l="l" t="t" r="r" b="b"/>
              <a:pathLst>
                <a:path w="12192000" h="296545">
                  <a:moveTo>
                    <a:pt x="12192000" y="0"/>
                  </a:moveTo>
                  <a:lnTo>
                    <a:pt x="0" y="0"/>
                  </a:lnTo>
                  <a:lnTo>
                    <a:pt x="0" y="296494"/>
                  </a:lnTo>
                  <a:lnTo>
                    <a:pt x="12192000" y="29649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453D3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416238"/>
              <a:ext cx="12192000" cy="1272540"/>
            </a:xfrm>
            <a:custGeom>
              <a:avLst/>
              <a:gdLst/>
              <a:ahLst/>
              <a:cxnLst/>
              <a:rect l="l" t="t" r="r" b="b"/>
              <a:pathLst>
                <a:path w="12192000" h="1272539">
                  <a:moveTo>
                    <a:pt x="12192000" y="0"/>
                  </a:moveTo>
                  <a:lnTo>
                    <a:pt x="0" y="0"/>
                  </a:lnTo>
                  <a:lnTo>
                    <a:pt x="0" y="1272489"/>
                  </a:lnTo>
                  <a:lnTo>
                    <a:pt x="12192000" y="127248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295400" y="2481072"/>
              <a:ext cx="2426207" cy="8930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291840" y="2481072"/>
              <a:ext cx="2743200" cy="8930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05271" y="2481072"/>
              <a:ext cx="2157983" cy="89306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330440" y="2481072"/>
              <a:ext cx="1886711" cy="8930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787383" y="2481072"/>
              <a:ext cx="1908048" cy="8930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9247" y="2962656"/>
              <a:ext cx="10229088" cy="8961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878568" y="2962656"/>
              <a:ext cx="871727" cy="8961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317480" y="2962656"/>
              <a:ext cx="1594103" cy="89611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0" y="2416238"/>
            <a:ext cx="12192000" cy="1272540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0" marR="226695" lvl="0" indent="0" algn="ctr" defTabSz="914400" rtl="0" eaLnBrk="1" fontAlgn="auto" latinLnBrk="0" hangingPunct="1">
              <a:lnSpc>
                <a:spcPts val="3815"/>
              </a:lnSpc>
              <a:spcBef>
                <a:spcPts val="14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 Frameworks including Societal</a:t>
            </a:r>
            <a:r>
              <a:rPr kumimoji="0" sz="32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Impact: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227329" lvl="0" indent="0" algn="ctr" defTabSz="914400" rtl="0" eaLnBrk="1" fontAlgn="auto" latinLnBrk="0" hangingPunct="1">
              <a:lnSpc>
                <a:spcPts val="38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from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viewpoint 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social sciences and humanities in</a:t>
            </a:r>
            <a:r>
              <a:rPr kumimoji="0" sz="3200" b="1" i="0" u="none" strike="noStrike" kern="1200" cap="none" spc="4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200" b="1" i="0" u="none" strike="noStrike" kern="1200" cap="none" spc="-5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China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593029" y="1753184"/>
            <a:ext cx="432434" cy="432434"/>
            <a:chOff x="11593029" y="1753184"/>
            <a:chExt cx="432434" cy="432434"/>
          </a:xfrm>
        </p:grpSpPr>
        <p:sp>
          <p:nvSpPr>
            <p:cNvPr id="15" name="object 15"/>
            <p:cNvSpPr/>
            <p:nvPr/>
          </p:nvSpPr>
          <p:spPr>
            <a:xfrm>
              <a:off x="11782030" y="1942185"/>
              <a:ext cx="243204" cy="243204"/>
            </a:xfrm>
            <a:custGeom>
              <a:avLst/>
              <a:gdLst/>
              <a:ahLst/>
              <a:cxnLst/>
              <a:rect l="l" t="t" r="r" b="b"/>
              <a:pathLst>
                <a:path w="243204" h="243205">
                  <a:moveTo>
                    <a:pt x="242989" y="0"/>
                  </a:moveTo>
                  <a:lnTo>
                    <a:pt x="0" y="0"/>
                  </a:lnTo>
                  <a:lnTo>
                    <a:pt x="0" y="243001"/>
                  </a:lnTo>
                  <a:lnTo>
                    <a:pt x="242989" y="243001"/>
                  </a:lnTo>
                  <a:lnTo>
                    <a:pt x="242989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1593029" y="1753184"/>
              <a:ext cx="189230" cy="189230"/>
            </a:xfrm>
            <a:custGeom>
              <a:avLst/>
              <a:gdLst/>
              <a:ahLst/>
              <a:cxnLst/>
              <a:rect l="l" t="t" r="r" b="b"/>
              <a:pathLst>
                <a:path w="189229" h="189230">
                  <a:moveTo>
                    <a:pt x="189001" y="0"/>
                  </a:moveTo>
                  <a:lnTo>
                    <a:pt x="0" y="0"/>
                  </a:lnTo>
                  <a:lnTo>
                    <a:pt x="0" y="189001"/>
                  </a:lnTo>
                  <a:lnTo>
                    <a:pt x="189001" y="189001"/>
                  </a:lnTo>
                  <a:lnTo>
                    <a:pt x="189001" y="0"/>
                  </a:lnTo>
                  <a:close/>
                </a:path>
              </a:pathLst>
            </a:custGeom>
            <a:solidFill>
              <a:srgbClr val="3159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/>
          <p:nvPr/>
        </p:nvSpPr>
        <p:spPr>
          <a:xfrm>
            <a:off x="9575025" y="101102"/>
            <a:ext cx="2449995" cy="7799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23502" y="250442"/>
            <a:ext cx="43395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C80026"/>
                </a:solidFill>
              </a:rPr>
              <a:t>AESIS, </a:t>
            </a:r>
            <a:r>
              <a:rPr sz="2800" dirty="0">
                <a:solidFill>
                  <a:srgbClr val="C80026"/>
                </a:solidFill>
              </a:rPr>
              <a:t>13-15, </a:t>
            </a:r>
            <a:r>
              <a:rPr sz="2800" spc="-35" dirty="0">
                <a:solidFill>
                  <a:srgbClr val="C80026"/>
                </a:solidFill>
              </a:rPr>
              <a:t>October,</a:t>
            </a:r>
            <a:r>
              <a:rPr sz="2800" spc="-75" dirty="0">
                <a:solidFill>
                  <a:srgbClr val="C80026"/>
                </a:solidFill>
              </a:rPr>
              <a:t> </a:t>
            </a:r>
            <a:r>
              <a:rPr sz="2800" dirty="0">
                <a:solidFill>
                  <a:srgbClr val="C80026"/>
                </a:solidFill>
              </a:rPr>
              <a:t>2021</a:t>
            </a:r>
            <a:endParaRPr sz="2800"/>
          </a:p>
        </p:txBody>
      </p:sp>
      <p:sp>
        <p:nvSpPr>
          <p:cNvPr id="19" name="object 19"/>
          <p:cNvSpPr txBox="1"/>
          <p:nvPr/>
        </p:nvSpPr>
        <p:spPr>
          <a:xfrm>
            <a:off x="891254" y="4268749"/>
            <a:ext cx="10409555" cy="1787525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453D3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Lin</a:t>
            </a:r>
            <a:r>
              <a:rPr kumimoji="0" sz="2700" b="1" i="0" u="none" strike="noStrike" kern="1200" cap="none" spc="-10" normalizeH="0" baseline="0" noProof="0" dirty="0">
                <a:ln>
                  <a:noFill/>
                </a:ln>
                <a:solidFill>
                  <a:srgbClr val="453D3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700" b="1" i="0" u="none" strike="noStrike" kern="1200" cap="none" spc="-5" normalizeH="0" baseline="0" noProof="0" dirty="0">
                <a:ln>
                  <a:noFill/>
                </a:ln>
                <a:solidFill>
                  <a:srgbClr val="453D3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Zhang</a:t>
            </a: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2545" marR="0" lvl="0" indent="0" algn="ctr" defTabSz="914400" rtl="0" eaLnBrk="1" fontAlgn="auto" latinLnBrk="0" hangingPunct="1">
              <a:lnSpc>
                <a:spcPct val="100000"/>
              </a:lnSpc>
              <a:spcBef>
                <a:spcPts val="8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School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Information Management,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Wuhan University,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Wuhan,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China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Center for Science,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Technology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Education Assessment (CSTEA), 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Wuhan University, 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Wuhan,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China  Centre for R&amp;D Monitoring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(ECOOM)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Department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MSI,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KU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Leuven,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Belgium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5152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82705" y="6470960"/>
            <a:ext cx="889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5326" y="938466"/>
            <a:ext cx="3627120" cy="63500"/>
          </a:xfrm>
          <a:custGeom>
            <a:avLst/>
            <a:gdLst/>
            <a:ahLst/>
            <a:cxnLst/>
            <a:rect l="l" t="t" r="r" b="b"/>
            <a:pathLst>
              <a:path w="3627120" h="63500">
                <a:moveTo>
                  <a:pt x="3626547" y="0"/>
                </a:moveTo>
                <a:lnTo>
                  <a:pt x="0" y="0"/>
                </a:lnTo>
                <a:lnTo>
                  <a:pt x="0" y="63322"/>
                </a:lnTo>
                <a:lnTo>
                  <a:pt x="3626547" y="63322"/>
                </a:lnTo>
                <a:lnTo>
                  <a:pt x="3626547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43455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C8CD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31004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57080" y="204868"/>
            <a:ext cx="2163597" cy="688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985500" y="5511800"/>
            <a:ext cx="1104900" cy="1346200"/>
          </a:xfrm>
          <a:custGeom>
            <a:avLst/>
            <a:gdLst/>
            <a:ahLst/>
            <a:cxnLst/>
            <a:rect l="l" t="t" r="r" b="b"/>
            <a:pathLst>
              <a:path w="1104900" h="1346200">
                <a:moveTo>
                  <a:pt x="1104900" y="0"/>
                </a:moveTo>
                <a:lnTo>
                  <a:pt x="0" y="0"/>
                </a:lnTo>
                <a:lnTo>
                  <a:pt x="0" y="884999"/>
                </a:lnTo>
                <a:lnTo>
                  <a:pt x="0" y="1346200"/>
                </a:lnTo>
                <a:lnTo>
                  <a:pt x="1104900" y="1346200"/>
                </a:lnTo>
                <a:lnTo>
                  <a:pt x="1104900" y="884999"/>
                </a:lnTo>
                <a:lnTo>
                  <a:pt x="1104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400476" y="55752"/>
            <a:ext cx="2475865" cy="838200"/>
          </a:xfrm>
          <a:custGeom>
            <a:avLst/>
            <a:gdLst/>
            <a:ahLst/>
            <a:cxnLst/>
            <a:rect l="l" t="t" r="r" b="b"/>
            <a:pathLst>
              <a:path w="2475865" h="838200">
                <a:moveTo>
                  <a:pt x="2475572" y="0"/>
                </a:moveTo>
                <a:lnTo>
                  <a:pt x="0" y="0"/>
                </a:lnTo>
                <a:lnTo>
                  <a:pt x="0" y="838200"/>
                </a:lnTo>
                <a:lnTo>
                  <a:pt x="2475572" y="838200"/>
                </a:lnTo>
                <a:lnTo>
                  <a:pt x="24755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26495" y="338834"/>
            <a:ext cx="88093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The </a:t>
            </a:r>
            <a:r>
              <a:rPr sz="2800" spc="-5" dirty="0"/>
              <a:t>social </a:t>
            </a:r>
            <a:r>
              <a:rPr sz="2800" spc="-10" dirty="0"/>
              <a:t>sciences </a:t>
            </a:r>
            <a:r>
              <a:rPr sz="2800" spc="-5" dirty="0"/>
              <a:t>in </a:t>
            </a:r>
            <a:r>
              <a:rPr sz="2800" spc="-15" dirty="0"/>
              <a:t>China’s </a:t>
            </a:r>
            <a:r>
              <a:rPr sz="2800" spc="-5" dirty="0"/>
              <a:t>context: historical</a:t>
            </a:r>
            <a:r>
              <a:rPr sz="2800" spc="70" dirty="0"/>
              <a:t> </a:t>
            </a:r>
            <a:r>
              <a:rPr sz="2800" spc="-5" dirty="0"/>
              <a:t>evolution</a:t>
            </a:r>
            <a:endParaRPr sz="2800"/>
          </a:p>
        </p:txBody>
      </p:sp>
      <p:grpSp>
        <p:nvGrpSpPr>
          <p:cNvPr id="10" name="object 10"/>
          <p:cNvGrpSpPr/>
          <p:nvPr/>
        </p:nvGrpSpPr>
        <p:grpSpPr>
          <a:xfrm>
            <a:off x="458322" y="1421155"/>
            <a:ext cx="11289665" cy="5111750"/>
            <a:chOff x="458322" y="1421155"/>
            <a:chExt cx="11289665" cy="5111750"/>
          </a:xfrm>
        </p:grpSpPr>
        <p:sp>
          <p:nvSpPr>
            <p:cNvPr id="11" name="object 11"/>
            <p:cNvSpPr/>
            <p:nvPr/>
          </p:nvSpPr>
          <p:spPr>
            <a:xfrm>
              <a:off x="458322" y="1421155"/>
              <a:ext cx="11275347" cy="49756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705968" y="4657204"/>
              <a:ext cx="1848485" cy="454025"/>
            </a:xfrm>
            <a:custGeom>
              <a:avLst/>
              <a:gdLst/>
              <a:ahLst/>
              <a:cxnLst/>
              <a:rect l="l" t="t" r="r" b="b"/>
              <a:pathLst>
                <a:path w="1848484" h="454025">
                  <a:moveTo>
                    <a:pt x="0" y="0"/>
                  </a:moveTo>
                  <a:lnTo>
                    <a:pt x="1848051" y="0"/>
                  </a:lnTo>
                  <a:lnTo>
                    <a:pt x="1848051" y="453816"/>
                  </a:lnTo>
                  <a:lnTo>
                    <a:pt x="0" y="453816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056346" y="5465724"/>
              <a:ext cx="1742439" cy="454025"/>
            </a:xfrm>
            <a:custGeom>
              <a:avLst/>
              <a:gdLst/>
              <a:ahLst/>
              <a:cxnLst/>
              <a:rect l="l" t="t" r="r" b="b"/>
              <a:pathLst>
                <a:path w="1742440" h="454025">
                  <a:moveTo>
                    <a:pt x="0" y="0"/>
                  </a:moveTo>
                  <a:lnTo>
                    <a:pt x="1742170" y="0"/>
                  </a:lnTo>
                  <a:lnTo>
                    <a:pt x="1742170" y="453816"/>
                  </a:lnTo>
                  <a:lnTo>
                    <a:pt x="0" y="453816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414434" y="5851224"/>
              <a:ext cx="1742439" cy="667385"/>
            </a:xfrm>
            <a:custGeom>
              <a:avLst/>
              <a:gdLst/>
              <a:ahLst/>
              <a:cxnLst/>
              <a:rect l="l" t="t" r="r" b="b"/>
              <a:pathLst>
                <a:path w="1742440" h="667384">
                  <a:moveTo>
                    <a:pt x="0" y="0"/>
                  </a:moveTo>
                  <a:lnTo>
                    <a:pt x="1742170" y="0"/>
                  </a:lnTo>
                  <a:lnTo>
                    <a:pt x="1742170" y="667351"/>
                  </a:lnTo>
                  <a:lnTo>
                    <a:pt x="0" y="667351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014455" y="1746986"/>
              <a:ext cx="6719570" cy="454025"/>
            </a:xfrm>
            <a:custGeom>
              <a:avLst/>
              <a:gdLst/>
              <a:ahLst/>
              <a:cxnLst/>
              <a:rect l="l" t="t" r="r" b="b"/>
              <a:pathLst>
                <a:path w="6719570" h="454025">
                  <a:moveTo>
                    <a:pt x="0" y="0"/>
                  </a:moveTo>
                  <a:lnTo>
                    <a:pt x="6719223" y="0"/>
                  </a:lnTo>
                  <a:lnTo>
                    <a:pt x="6719223" y="453816"/>
                  </a:lnTo>
                  <a:lnTo>
                    <a:pt x="0" y="453816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686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7479" y="3401567"/>
            <a:ext cx="999744" cy="64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45991" y="3425952"/>
            <a:ext cx="1377696" cy="173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70120" y="3569208"/>
            <a:ext cx="4358640" cy="2694940"/>
            <a:chOff x="4770120" y="3569208"/>
            <a:chExt cx="4358640" cy="2694940"/>
          </a:xfrm>
        </p:grpSpPr>
        <p:sp>
          <p:nvSpPr>
            <p:cNvPr id="5" name="object 5"/>
            <p:cNvSpPr/>
            <p:nvPr/>
          </p:nvSpPr>
          <p:spPr>
            <a:xfrm>
              <a:off x="5169408" y="3569208"/>
              <a:ext cx="1249680" cy="8412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770120" y="4453128"/>
              <a:ext cx="1289303" cy="13533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858256" y="5718048"/>
              <a:ext cx="3270504" cy="5455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1931497" y="2466039"/>
            <a:ext cx="685165" cy="826769"/>
          </a:xfrm>
          <a:custGeom>
            <a:avLst/>
            <a:gdLst/>
            <a:ahLst/>
            <a:cxnLst/>
            <a:rect l="l" t="t" r="r" b="b"/>
            <a:pathLst>
              <a:path w="685164" h="826770">
                <a:moveTo>
                  <a:pt x="342309" y="0"/>
                </a:moveTo>
                <a:lnTo>
                  <a:pt x="298596" y="2778"/>
                </a:lnTo>
                <a:lnTo>
                  <a:pt x="255461" y="11127"/>
                </a:lnTo>
                <a:lnTo>
                  <a:pt x="213480" y="25047"/>
                </a:lnTo>
                <a:lnTo>
                  <a:pt x="173231" y="44539"/>
                </a:lnTo>
                <a:lnTo>
                  <a:pt x="135291" y="69602"/>
                </a:lnTo>
                <a:lnTo>
                  <a:pt x="100236" y="100236"/>
                </a:lnTo>
                <a:lnTo>
                  <a:pt x="69602" y="135291"/>
                </a:lnTo>
                <a:lnTo>
                  <a:pt x="44539" y="173231"/>
                </a:lnTo>
                <a:lnTo>
                  <a:pt x="25047" y="213480"/>
                </a:lnTo>
                <a:lnTo>
                  <a:pt x="11127" y="255461"/>
                </a:lnTo>
                <a:lnTo>
                  <a:pt x="2778" y="298596"/>
                </a:lnTo>
                <a:lnTo>
                  <a:pt x="0" y="342309"/>
                </a:lnTo>
                <a:lnTo>
                  <a:pt x="2792" y="386023"/>
                </a:lnTo>
                <a:lnTo>
                  <a:pt x="11155" y="429160"/>
                </a:lnTo>
                <a:lnTo>
                  <a:pt x="25089" y="471145"/>
                </a:lnTo>
                <a:lnTo>
                  <a:pt x="44593" y="511399"/>
                </a:lnTo>
                <a:lnTo>
                  <a:pt x="69667" y="549347"/>
                </a:lnTo>
                <a:lnTo>
                  <a:pt x="100312" y="584411"/>
                </a:lnTo>
                <a:lnTo>
                  <a:pt x="342438" y="826536"/>
                </a:lnTo>
                <a:lnTo>
                  <a:pt x="584487" y="584487"/>
                </a:lnTo>
                <a:lnTo>
                  <a:pt x="615121" y="549432"/>
                </a:lnTo>
                <a:lnTo>
                  <a:pt x="640185" y="511492"/>
                </a:lnTo>
                <a:lnTo>
                  <a:pt x="659677" y="471244"/>
                </a:lnTo>
                <a:lnTo>
                  <a:pt x="673599" y="429265"/>
                </a:lnTo>
                <a:lnTo>
                  <a:pt x="681949" y="386130"/>
                </a:lnTo>
                <a:lnTo>
                  <a:pt x="684728" y="342418"/>
                </a:lnTo>
                <a:lnTo>
                  <a:pt x="681936" y="298705"/>
                </a:lnTo>
                <a:lnTo>
                  <a:pt x="673573" y="255568"/>
                </a:lnTo>
                <a:lnTo>
                  <a:pt x="659639" y="213583"/>
                </a:lnTo>
                <a:lnTo>
                  <a:pt x="640134" y="173328"/>
                </a:lnTo>
                <a:lnTo>
                  <a:pt x="615058" y="135379"/>
                </a:lnTo>
                <a:lnTo>
                  <a:pt x="584411" y="100312"/>
                </a:lnTo>
                <a:lnTo>
                  <a:pt x="549347" y="69667"/>
                </a:lnTo>
                <a:lnTo>
                  <a:pt x="511399" y="44593"/>
                </a:lnTo>
                <a:lnTo>
                  <a:pt x="471145" y="25089"/>
                </a:lnTo>
                <a:lnTo>
                  <a:pt x="429160" y="11155"/>
                </a:lnTo>
                <a:lnTo>
                  <a:pt x="386023" y="2792"/>
                </a:lnTo>
                <a:lnTo>
                  <a:pt x="342309" y="0"/>
                </a:lnTo>
                <a:close/>
              </a:path>
            </a:pathLst>
          </a:custGeom>
          <a:solidFill>
            <a:srgbClr val="E4E6E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0610" y="2670555"/>
            <a:ext cx="431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2004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40450" y="2383795"/>
            <a:ext cx="850900" cy="1028065"/>
          </a:xfrm>
          <a:custGeom>
            <a:avLst/>
            <a:gdLst/>
            <a:ahLst/>
            <a:cxnLst/>
            <a:rect l="l" t="t" r="r" b="b"/>
            <a:pathLst>
              <a:path w="850900" h="1028064">
                <a:moveTo>
                  <a:pt x="447119" y="6"/>
                </a:moveTo>
                <a:lnTo>
                  <a:pt x="403532" y="0"/>
                </a:lnTo>
                <a:lnTo>
                  <a:pt x="360129" y="4429"/>
                </a:lnTo>
                <a:lnTo>
                  <a:pt x="317277" y="13294"/>
                </a:lnTo>
                <a:lnTo>
                  <a:pt x="275345" y="26596"/>
                </a:lnTo>
                <a:lnTo>
                  <a:pt x="234700" y="44333"/>
                </a:lnTo>
                <a:lnTo>
                  <a:pt x="195708" y="66507"/>
                </a:lnTo>
                <a:lnTo>
                  <a:pt x="158739" y="93116"/>
                </a:lnTo>
                <a:lnTo>
                  <a:pt x="124158" y="124162"/>
                </a:lnTo>
                <a:lnTo>
                  <a:pt x="93112" y="158741"/>
                </a:lnTo>
                <a:lnTo>
                  <a:pt x="66503" y="195709"/>
                </a:lnTo>
                <a:lnTo>
                  <a:pt x="44330" y="234699"/>
                </a:lnTo>
                <a:lnTo>
                  <a:pt x="26593" y="275344"/>
                </a:lnTo>
                <a:lnTo>
                  <a:pt x="13293" y="317276"/>
                </a:lnTo>
                <a:lnTo>
                  <a:pt x="4428" y="360128"/>
                </a:lnTo>
                <a:lnTo>
                  <a:pt x="0" y="403531"/>
                </a:lnTo>
                <a:lnTo>
                  <a:pt x="6" y="447119"/>
                </a:lnTo>
                <a:lnTo>
                  <a:pt x="4449" y="490525"/>
                </a:lnTo>
                <a:lnTo>
                  <a:pt x="13327" y="533380"/>
                </a:lnTo>
                <a:lnTo>
                  <a:pt x="26641" y="575317"/>
                </a:lnTo>
                <a:lnTo>
                  <a:pt x="44390" y="615968"/>
                </a:lnTo>
                <a:lnTo>
                  <a:pt x="66574" y="654967"/>
                </a:lnTo>
                <a:lnTo>
                  <a:pt x="93193" y="691945"/>
                </a:lnTo>
                <a:lnTo>
                  <a:pt x="124247" y="726536"/>
                </a:lnTo>
                <a:lnTo>
                  <a:pt x="425478" y="1027767"/>
                </a:lnTo>
                <a:lnTo>
                  <a:pt x="726620" y="726625"/>
                </a:lnTo>
                <a:lnTo>
                  <a:pt x="757666" y="692044"/>
                </a:lnTo>
                <a:lnTo>
                  <a:pt x="784276" y="655074"/>
                </a:lnTo>
                <a:lnTo>
                  <a:pt x="806449" y="616083"/>
                </a:lnTo>
                <a:lnTo>
                  <a:pt x="824187" y="575437"/>
                </a:lnTo>
                <a:lnTo>
                  <a:pt x="837488" y="533505"/>
                </a:lnTo>
                <a:lnTo>
                  <a:pt x="846354" y="490654"/>
                </a:lnTo>
                <a:lnTo>
                  <a:pt x="850783" y="447251"/>
                </a:lnTo>
                <a:lnTo>
                  <a:pt x="850777" y="403663"/>
                </a:lnTo>
                <a:lnTo>
                  <a:pt x="846335" y="360259"/>
                </a:lnTo>
                <a:lnTo>
                  <a:pt x="837457" y="317404"/>
                </a:lnTo>
                <a:lnTo>
                  <a:pt x="824143" y="275468"/>
                </a:lnTo>
                <a:lnTo>
                  <a:pt x="806393" y="234817"/>
                </a:lnTo>
                <a:lnTo>
                  <a:pt x="784208" y="195819"/>
                </a:lnTo>
                <a:lnTo>
                  <a:pt x="757588" y="158841"/>
                </a:lnTo>
                <a:lnTo>
                  <a:pt x="726531" y="124251"/>
                </a:lnTo>
                <a:lnTo>
                  <a:pt x="691941" y="93195"/>
                </a:lnTo>
                <a:lnTo>
                  <a:pt x="654963" y="66574"/>
                </a:lnTo>
                <a:lnTo>
                  <a:pt x="615965" y="44389"/>
                </a:lnTo>
                <a:lnTo>
                  <a:pt x="575314" y="26640"/>
                </a:lnTo>
                <a:lnTo>
                  <a:pt x="533378" y="13326"/>
                </a:lnTo>
                <a:lnTo>
                  <a:pt x="490524" y="4448"/>
                </a:lnTo>
                <a:lnTo>
                  <a:pt x="447119" y="6"/>
                </a:lnTo>
                <a:close/>
              </a:path>
            </a:pathLst>
          </a:custGeom>
          <a:solidFill>
            <a:srgbClr val="E4E6E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96701" y="2668524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2015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42892" y="4747737"/>
            <a:ext cx="1017269" cy="1228725"/>
          </a:xfrm>
          <a:custGeom>
            <a:avLst/>
            <a:gdLst/>
            <a:ahLst/>
            <a:cxnLst/>
            <a:rect l="l" t="t" r="r" b="b"/>
            <a:pathLst>
              <a:path w="1017270" h="1228725">
                <a:moveTo>
                  <a:pt x="531380" y="6"/>
                </a:moveTo>
                <a:lnTo>
                  <a:pt x="485417" y="0"/>
                </a:lnTo>
                <a:lnTo>
                  <a:pt x="439607" y="4119"/>
                </a:lnTo>
                <a:lnTo>
                  <a:pt x="394249" y="12366"/>
                </a:lnTo>
                <a:lnTo>
                  <a:pt x="349646" y="24739"/>
                </a:lnTo>
                <a:lnTo>
                  <a:pt x="306099" y="41239"/>
                </a:lnTo>
                <a:lnTo>
                  <a:pt x="263911" y="61866"/>
                </a:lnTo>
                <a:lnTo>
                  <a:pt x="223382" y="86619"/>
                </a:lnTo>
                <a:lnTo>
                  <a:pt x="184815" y="115499"/>
                </a:lnTo>
                <a:lnTo>
                  <a:pt x="148511" y="148506"/>
                </a:lnTo>
                <a:lnTo>
                  <a:pt x="115502" y="184812"/>
                </a:lnTo>
                <a:lnTo>
                  <a:pt x="86621" y="223381"/>
                </a:lnTo>
                <a:lnTo>
                  <a:pt x="61866" y="263910"/>
                </a:lnTo>
                <a:lnTo>
                  <a:pt x="41239" y="306100"/>
                </a:lnTo>
                <a:lnTo>
                  <a:pt x="24739" y="349646"/>
                </a:lnTo>
                <a:lnTo>
                  <a:pt x="12365" y="394250"/>
                </a:lnTo>
                <a:lnTo>
                  <a:pt x="4119" y="439607"/>
                </a:lnTo>
                <a:lnTo>
                  <a:pt x="0" y="485418"/>
                </a:lnTo>
                <a:lnTo>
                  <a:pt x="7" y="531380"/>
                </a:lnTo>
                <a:lnTo>
                  <a:pt x="4141" y="577192"/>
                </a:lnTo>
                <a:lnTo>
                  <a:pt x="12402" y="622551"/>
                </a:lnTo>
                <a:lnTo>
                  <a:pt x="24789" y="667158"/>
                </a:lnTo>
                <a:lnTo>
                  <a:pt x="41303" y="710709"/>
                </a:lnTo>
                <a:lnTo>
                  <a:pt x="61944" y="752904"/>
                </a:lnTo>
                <a:lnTo>
                  <a:pt x="86711" y="793441"/>
                </a:lnTo>
                <a:lnTo>
                  <a:pt x="115605" y="832017"/>
                </a:lnTo>
                <a:lnTo>
                  <a:pt x="148625" y="868333"/>
                </a:lnTo>
                <a:lnTo>
                  <a:pt x="508594" y="1228298"/>
                </a:lnTo>
                <a:lnTo>
                  <a:pt x="868448" y="868443"/>
                </a:lnTo>
                <a:lnTo>
                  <a:pt x="901457" y="832139"/>
                </a:lnTo>
                <a:lnTo>
                  <a:pt x="930338" y="793572"/>
                </a:lnTo>
                <a:lnTo>
                  <a:pt x="955093" y="753043"/>
                </a:lnTo>
                <a:lnTo>
                  <a:pt x="975720" y="710855"/>
                </a:lnTo>
                <a:lnTo>
                  <a:pt x="992220" y="667308"/>
                </a:lnTo>
                <a:lnTo>
                  <a:pt x="1004594" y="622705"/>
                </a:lnTo>
                <a:lnTo>
                  <a:pt x="1012840" y="577347"/>
                </a:lnTo>
                <a:lnTo>
                  <a:pt x="1016959" y="531537"/>
                </a:lnTo>
                <a:lnTo>
                  <a:pt x="1016952" y="485574"/>
                </a:lnTo>
                <a:lnTo>
                  <a:pt x="1012818" y="439762"/>
                </a:lnTo>
                <a:lnTo>
                  <a:pt x="1004557" y="394402"/>
                </a:lnTo>
                <a:lnTo>
                  <a:pt x="992170" y="349795"/>
                </a:lnTo>
                <a:lnTo>
                  <a:pt x="975656" y="306243"/>
                </a:lnTo>
                <a:lnTo>
                  <a:pt x="955015" y="264048"/>
                </a:lnTo>
                <a:lnTo>
                  <a:pt x="930248" y="223511"/>
                </a:lnTo>
                <a:lnTo>
                  <a:pt x="901354" y="184935"/>
                </a:lnTo>
                <a:lnTo>
                  <a:pt x="868334" y="148620"/>
                </a:lnTo>
                <a:lnTo>
                  <a:pt x="832019" y="115600"/>
                </a:lnTo>
                <a:lnTo>
                  <a:pt x="793443" y="86707"/>
                </a:lnTo>
                <a:lnTo>
                  <a:pt x="752906" y="61940"/>
                </a:lnTo>
                <a:lnTo>
                  <a:pt x="710711" y="41300"/>
                </a:lnTo>
                <a:lnTo>
                  <a:pt x="667159" y="24786"/>
                </a:lnTo>
                <a:lnTo>
                  <a:pt x="622552" y="12400"/>
                </a:lnTo>
                <a:lnTo>
                  <a:pt x="577192" y="4140"/>
                </a:lnTo>
                <a:lnTo>
                  <a:pt x="531380" y="6"/>
                </a:lnTo>
                <a:close/>
              </a:path>
            </a:pathLst>
          </a:custGeom>
          <a:solidFill>
            <a:srgbClr val="E4E6E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76912" y="5097780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2019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927302" y="4261194"/>
            <a:ext cx="1249045" cy="1508125"/>
          </a:xfrm>
          <a:custGeom>
            <a:avLst/>
            <a:gdLst/>
            <a:ahLst/>
            <a:cxnLst/>
            <a:rect l="l" t="t" r="r" b="b"/>
            <a:pathLst>
              <a:path w="1249045" h="1508125">
                <a:moveTo>
                  <a:pt x="646993" y="7"/>
                </a:moveTo>
                <a:lnTo>
                  <a:pt x="601324" y="0"/>
                </a:lnTo>
                <a:lnTo>
                  <a:pt x="555755" y="3311"/>
                </a:lnTo>
                <a:lnTo>
                  <a:pt x="510480" y="9942"/>
                </a:lnTo>
                <a:lnTo>
                  <a:pt x="465697" y="19893"/>
                </a:lnTo>
                <a:lnTo>
                  <a:pt x="421602" y="33162"/>
                </a:lnTo>
                <a:lnTo>
                  <a:pt x="378391" y="49751"/>
                </a:lnTo>
                <a:lnTo>
                  <a:pt x="336261" y="69659"/>
                </a:lnTo>
                <a:lnTo>
                  <a:pt x="295408" y="92886"/>
                </a:lnTo>
                <a:lnTo>
                  <a:pt x="256028" y="119433"/>
                </a:lnTo>
                <a:lnTo>
                  <a:pt x="218318" y="149299"/>
                </a:lnTo>
                <a:lnTo>
                  <a:pt x="182475" y="182484"/>
                </a:lnTo>
                <a:lnTo>
                  <a:pt x="149291" y="218328"/>
                </a:lnTo>
                <a:lnTo>
                  <a:pt x="119426" y="256038"/>
                </a:lnTo>
                <a:lnTo>
                  <a:pt x="92881" y="295417"/>
                </a:lnTo>
                <a:lnTo>
                  <a:pt x="69655" y="336271"/>
                </a:lnTo>
                <a:lnTo>
                  <a:pt x="49748" y="378401"/>
                </a:lnTo>
                <a:lnTo>
                  <a:pt x="33160" y="421611"/>
                </a:lnTo>
                <a:lnTo>
                  <a:pt x="19892" y="465706"/>
                </a:lnTo>
                <a:lnTo>
                  <a:pt x="9942" y="510489"/>
                </a:lnTo>
                <a:lnTo>
                  <a:pt x="3311" y="555763"/>
                </a:lnTo>
                <a:lnTo>
                  <a:pt x="0" y="601332"/>
                </a:lnTo>
                <a:lnTo>
                  <a:pt x="7" y="647000"/>
                </a:lnTo>
                <a:lnTo>
                  <a:pt x="3333" y="692570"/>
                </a:lnTo>
                <a:lnTo>
                  <a:pt x="9978" y="737846"/>
                </a:lnTo>
                <a:lnTo>
                  <a:pt x="19942" y="782632"/>
                </a:lnTo>
                <a:lnTo>
                  <a:pt x="33225" y="826730"/>
                </a:lnTo>
                <a:lnTo>
                  <a:pt x="49826" y="869945"/>
                </a:lnTo>
                <a:lnTo>
                  <a:pt x="69746" y="912080"/>
                </a:lnTo>
                <a:lnTo>
                  <a:pt x="92985" y="952939"/>
                </a:lnTo>
                <a:lnTo>
                  <a:pt x="119543" y="992326"/>
                </a:lnTo>
                <a:lnTo>
                  <a:pt x="149419" y="1030044"/>
                </a:lnTo>
                <a:lnTo>
                  <a:pt x="182614" y="1065896"/>
                </a:lnTo>
                <a:lnTo>
                  <a:pt x="624384" y="1507677"/>
                </a:lnTo>
                <a:lnTo>
                  <a:pt x="1066026" y="1066036"/>
                </a:lnTo>
                <a:lnTo>
                  <a:pt x="1099212" y="1030194"/>
                </a:lnTo>
                <a:lnTo>
                  <a:pt x="1129078" y="992485"/>
                </a:lnTo>
                <a:lnTo>
                  <a:pt x="1155624" y="953106"/>
                </a:lnTo>
                <a:lnTo>
                  <a:pt x="1178852" y="912254"/>
                </a:lnTo>
                <a:lnTo>
                  <a:pt x="1198760" y="870124"/>
                </a:lnTo>
                <a:lnTo>
                  <a:pt x="1215349" y="826914"/>
                </a:lnTo>
                <a:lnTo>
                  <a:pt x="1228618" y="782819"/>
                </a:lnTo>
                <a:lnTo>
                  <a:pt x="1238569" y="738036"/>
                </a:lnTo>
                <a:lnTo>
                  <a:pt x="1245200" y="692762"/>
                </a:lnTo>
                <a:lnTo>
                  <a:pt x="1248512" y="647192"/>
                </a:lnTo>
                <a:lnTo>
                  <a:pt x="1248505" y="601524"/>
                </a:lnTo>
                <a:lnTo>
                  <a:pt x="1245180" y="555954"/>
                </a:lnTo>
                <a:lnTo>
                  <a:pt x="1238535" y="510677"/>
                </a:lnTo>
                <a:lnTo>
                  <a:pt x="1228571" y="465891"/>
                </a:lnTo>
                <a:lnTo>
                  <a:pt x="1215289" y="421792"/>
                </a:lnTo>
                <a:lnTo>
                  <a:pt x="1198687" y="378577"/>
                </a:lnTo>
                <a:lnTo>
                  <a:pt x="1178767" y="336441"/>
                </a:lnTo>
                <a:lnTo>
                  <a:pt x="1155528" y="295581"/>
                </a:lnTo>
                <a:lnTo>
                  <a:pt x="1128971" y="256194"/>
                </a:lnTo>
                <a:lnTo>
                  <a:pt x="1099094" y="218476"/>
                </a:lnTo>
                <a:lnTo>
                  <a:pt x="1065899" y="182624"/>
                </a:lnTo>
                <a:lnTo>
                  <a:pt x="1030045" y="149427"/>
                </a:lnTo>
                <a:lnTo>
                  <a:pt x="992326" y="119549"/>
                </a:lnTo>
                <a:lnTo>
                  <a:pt x="952938" y="92990"/>
                </a:lnTo>
                <a:lnTo>
                  <a:pt x="912078" y="69750"/>
                </a:lnTo>
                <a:lnTo>
                  <a:pt x="869941" y="49829"/>
                </a:lnTo>
                <a:lnTo>
                  <a:pt x="826725" y="33226"/>
                </a:lnTo>
                <a:lnTo>
                  <a:pt x="782626" y="19943"/>
                </a:lnTo>
                <a:lnTo>
                  <a:pt x="737840" y="9979"/>
                </a:lnTo>
                <a:lnTo>
                  <a:pt x="692563" y="3333"/>
                </a:lnTo>
                <a:lnTo>
                  <a:pt x="646993" y="7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94092" y="4710684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2020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7674" y="1553971"/>
            <a:ext cx="3067050" cy="8610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22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15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opinions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further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prosperity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development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philosophy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social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sciences.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5711" y="5303011"/>
            <a:ext cx="3945254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04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150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New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focus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interdisciplinarity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“Six  Excellences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One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Leading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Edge”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project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2.0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sets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“quality revolution”  in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China’s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higher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education.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56936" y="1456435"/>
            <a:ext cx="5048250" cy="8610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22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15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Opinions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Ministry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Education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further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development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prosperity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philosophy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social  sciences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 colleges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18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universities.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82190" y="4702555"/>
            <a:ext cx="3232150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5080" lvl="0" indent="-285750" algn="l" defTabSz="914400" rtl="0" eaLnBrk="1" fontAlgn="auto" latinLnBrk="0" hangingPunct="1">
              <a:lnSpc>
                <a:spcPct val="1004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Quantitative and qualitative  methods,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etc.: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Two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Ministries’  documents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radical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reform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 assessment.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926464" y="338834"/>
            <a:ext cx="60382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New orientations: historical</a:t>
            </a:r>
            <a:r>
              <a:rPr sz="2800" spc="10" dirty="0"/>
              <a:t> </a:t>
            </a:r>
            <a:r>
              <a:rPr sz="2800" spc="-5" dirty="0"/>
              <a:t>perspective</a:t>
            </a:r>
            <a:endParaRPr sz="2800"/>
          </a:p>
        </p:txBody>
      </p:sp>
      <p:sp>
        <p:nvSpPr>
          <p:cNvPr id="21" name="object 21"/>
          <p:cNvSpPr/>
          <p:nvPr/>
        </p:nvSpPr>
        <p:spPr>
          <a:xfrm>
            <a:off x="4778177" y="3536854"/>
            <a:ext cx="898525" cy="1085850"/>
          </a:xfrm>
          <a:custGeom>
            <a:avLst/>
            <a:gdLst/>
            <a:ahLst/>
            <a:cxnLst/>
            <a:rect l="l" t="t" r="r" b="b"/>
            <a:pathLst>
              <a:path w="898525" h="1085850">
                <a:moveTo>
                  <a:pt x="472138" y="6"/>
                </a:moveTo>
                <a:lnTo>
                  <a:pt x="426111" y="0"/>
                </a:lnTo>
                <a:lnTo>
                  <a:pt x="380279" y="4677"/>
                </a:lnTo>
                <a:lnTo>
                  <a:pt x="335030" y="14038"/>
                </a:lnTo>
                <a:lnTo>
                  <a:pt x="290751" y="28083"/>
                </a:lnTo>
                <a:lnTo>
                  <a:pt x="247832" y="46813"/>
                </a:lnTo>
                <a:lnTo>
                  <a:pt x="206660" y="70227"/>
                </a:lnTo>
                <a:lnTo>
                  <a:pt x="167623" y="98325"/>
                </a:lnTo>
                <a:lnTo>
                  <a:pt x="131109" y="131109"/>
                </a:lnTo>
                <a:lnTo>
                  <a:pt x="98325" y="167623"/>
                </a:lnTo>
                <a:lnTo>
                  <a:pt x="70227" y="206660"/>
                </a:lnTo>
                <a:lnTo>
                  <a:pt x="46813" y="247832"/>
                </a:lnTo>
                <a:lnTo>
                  <a:pt x="28083" y="290751"/>
                </a:lnTo>
                <a:lnTo>
                  <a:pt x="14038" y="335030"/>
                </a:lnTo>
                <a:lnTo>
                  <a:pt x="4677" y="380279"/>
                </a:lnTo>
                <a:lnTo>
                  <a:pt x="0" y="426111"/>
                </a:lnTo>
                <a:lnTo>
                  <a:pt x="6" y="472138"/>
                </a:lnTo>
                <a:lnTo>
                  <a:pt x="4697" y="517972"/>
                </a:lnTo>
                <a:lnTo>
                  <a:pt x="14072" y="563225"/>
                </a:lnTo>
                <a:lnTo>
                  <a:pt x="28130" y="607508"/>
                </a:lnTo>
                <a:lnTo>
                  <a:pt x="46872" y="650434"/>
                </a:lnTo>
                <a:lnTo>
                  <a:pt x="70297" y="691615"/>
                </a:lnTo>
                <a:lnTo>
                  <a:pt x="98406" y="730662"/>
                </a:lnTo>
                <a:lnTo>
                  <a:pt x="131197" y="767188"/>
                </a:lnTo>
                <a:lnTo>
                  <a:pt x="449294" y="1085272"/>
                </a:lnTo>
                <a:lnTo>
                  <a:pt x="767277" y="767277"/>
                </a:lnTo>
                <a:lnTo>
                  <a:pt x="800060" y="730763"/>
                </a:lnTo>
                <a:lnTo>
                  <a:pt x="828159" y="691726"/>
                </a:lnTo>
                <a:lnTo>
                  <a:pt x="851573" y="650553"/>
                </a:lnTo>
                <a:lnTo>
                  <a:pt x="870303" y="607634"/>
                </a:lnTo>
                <a:lnTo>
                  <a:pt x="884348" y="563356"/>
                </a:lnTo>
                <a:lnTo>
                  <a:pt x="893709" y="518107"/>
                </a:lnTo>
                <a:lnTo>
                  <a:pt x="898386" y="472274"/>
                </a:lnTo>
                <a:lnTo>
                  <a:pt x="898379" y="426247"/>
                </a:lnTo>
                <a:lnTo>
                  <a:pt x="893688" y="380414"/>
                </a:lnTo>
                <a:lnTo>
                  <a:pt x="884314" y="335161"/>
                </a:lnTo>
                <a:lnTo>
                  <a:pt x="870255" y="290877"/>
                </a:lnTo>
                <a:lnTo>
                  <a:pt x="851514" y="247951"/>
                </a:lnTo>
                <a:lnTo>
                  <a:pt x="828088" y="206771"/>
                </a:lnTo>
                <a:lnTo>
                  <a:pt x="799980" y="167723"/>
                </a:lnTo>
                <a:lnTo>
                  <a:pt x="767188" y="131197"/>
                </a:lnTo>
                <a:lnTo>
                  <a:pt x="730662" y="98406"/>
                </a:lnTo>
                <a:lnTo>
                  <a:pt x="691615" y="70297"/>
                </a:lnTo>
                <a:lnTo>
                  <a:pt x="650434" y="46872"/>
                </a:lnTo>
                <a:lnTo>
                  <a:pt x="607508" y="28130"/>
                </a:lnTo>
                <a:lnTo>
                  <a:pt x="563225" y="14072"/>
                </a:lnTo>
                <a:lnTo>
                  <a:pt x="517972" y="4697"/>
                </a:lnTo>
                <a:lnTo>
                  <a:pt x="472138" y="6"/>
                </a:lnTo>
                <a:close/>
              </a:path>
            </a:pathLst>
          </a:custGeom>
          <a:solidFill>
            <a:srgbClr val="E4E6E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44287" y="3848100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2017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5024" y="3693667"/>
            <a:ext cx="3638550" cy="85788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1699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15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Opinions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accelerating the  construction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philosophy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social  sciences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with Chinese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characteristics.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46328" y="2821940"/>
            <a:ext cx="4057650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4150" marR="5080" lvl="0" indent="-171450" algn="l" defTabSz="914400" rtl="0" eaLnBrk="1" fontAlgn="auto" latinLnBrk="0" hangingPunct="1">
              <a:lnSpc>
                <a:spcPct val="1004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15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Internationalization and localization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 President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Xi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proposed to “publish the best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work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 the motherland to benefit local  society”.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873343" y="2741185"/>
            <a:ext cx="908050" cy="1096010"/>
          </a:xfrm>
          <a:custGeom>
            <a:avLst/>
            <a:gdLst/>
            <a:ahLst/>
            <a:cxnLst/>
            <a:rect l="l" t="t" r="r" b="b"/>
            <a:pathLst>
              <a:path w="908050" h="1096010">
                <a:moveTo>
                  <a:pt x="453777" y="0"/>
                </a:moveTo>
                <a:lnTo>
                  <a:pt x="410275" y="2070"/>
                </a:lnTo>
                <a:lnTo>
                  <a:pt x="367097" y="8294"/>
                </a:lnTo>
                <a:lnTo>
                  <a:pt x="324565" y="18673"/>
                </a:lnTo>
                <a:lnTo>
                  <a:pt x="283001" y="33205"/>
                </a:lnTo>
                <a:lnTo>
                  <a:pt x="242728" y="51891"/>
                </a:lnTo>
                <a:lnTo>
                  <a:pt x="204068" y="74732"/>
                </a:lnTo>
                <a:lnTo>
                  <a:pt x="167344" y="101726"/>
                </a:lnTo>
                <a:lnTo>
                  <a:pt x="132880" y="132875"/>
                </a:lnTo>
                <a:lnTo>
                  <a:pt x="101729" y="167340"/>
                </a:lnTo>
                <a:lnTo>
                  <a:pt x="74733" y="204064"/>
                </a:lnTo>
                <a:lnTo>
                  <a:pt x="51891" y="242724"/>
                </a:lnTo>
                <a:lnTo>
                  <a:pt x="33204" y="282998"/>
                </a:lnTo>
                <a:lnTo>
                  <a:pt x="18672" y="324563"/>
                </a:lnTo>
                <a:lnTo>
                  <a:pt x="8293" y="367097"/>
                </a:lnTo>
                <a:lnTo>
                  <a:pt x="2069" y="410276"/>
                </a:lnTo>
                <a:lnTo>
                  <a:pt x="0" y="453778"/>
                </a:lnTo>
                <a:lnTo>
                  <a:pt x="2084" y="497282"/>
                </a:lnTo>
                <a:lnTo>
                  <a:pt x="8322" y="540463"/>
                </a:lnTo>
                <a:lnTo>
                  <a:pt x="18714" y="582999"/>
                </a:lnTo>
                <a:lnTo>
                  <a:pt x="33260" y="624568"/>
                </a:lnTo>
                <a:lnTo>
                  <a:pt x="51960" y="664848"/>
                </a:lnTo>
                <a:lnTo>
                  <a:pt x="74813" y="703515"/>
                </a:lnTo>
                <a:lnTo>
                  <a:pt x="101820" y="740246"/>
                </a:lnTo>
                <a:lnTo>
                  <a:pt x="132981" y="774720"/>
                </a:lnTo>
                <a:lnTo>
                  <a:pt x="453948" y="1095687"/>
                </a:lnTo>
                <a:lnTo>
                  <a:pt x="774814" y="774822"/>
                </a:lnTo>
                <a:lnTo>
                  <a:pt x="805964" y="740357"/>
                </a:lnTo>
                <a:lnTo>
                  <a:pt x="832960" y="703633"/>
                </a:lnTo>
                <a:lnTo>
                  <a:pt x="855802" y="664973"/>
                </a:lnTo>
                <a:lnTo>
                  <a:pt x="874489" y="624699"/>
                </a:lnTo>
                <a:lnTo>
                  <a:pt x="889022" y="583134"/>
                </a:lnTo>
                <a:lnTo>
                  <a:pt x="899400" y="540600"/>
                </a:lnTo>
                <a:lnTo>
                  <a:pt x="905624" y="497421"/>
                </a:lnTo>
                <a:lnTo>
                  <a:pt x="907694" y="453918"/>
                </a:lnTo>
                <a:lnTo>
                  <a:pt x="905610" y="410415"/>
                </a:lnTo>
                <a:lnTo>
                  <a:pt x="899372" y="367234"/>
                </a:lnTo>
                <a:lnTo>
                  <a:pt x="888979" y="324697"/>
                </a:lnTo>
                <a:lnTo>
                  <a:pt x="874433" y="283128"/>
                </a:lnTo>
                <a:lnTo>
                  <a:pt x="855734" y="242849"/>
                </a:lnTo>
                <a:lnTo>
                  <a:pt x="832880" y="204182"/>
                </a:lnTo>
                <a:lnTo>
                  <a:pt x="805873" y="167450"/>
                </a:lnTo>
                <a:lnTo>
                  <a:pt x="774712" y="132976"/>
                </a:lnTo>
                <a:lnTo>
                  <a:pt x="740238" y="101816"/>
                </a:lnTo>
                <a:lnTo>
                  <a:pt x="703507" y="74809"/>
                </a:lnTo>
                <a:lnTo>
                  <a:pt x="664841" y="51956"/>
                </a:lnTo>
                <a:lnTo>
                  <a:pt x="624562" y="33257"/>
                </a:lnTo>
                <a:lnTo>
                  <a:pt x="582994" y="18712"/>
                </a:lnTo>
                <a:lnTo>
                  <a:pt x="540459" y="8320"/>
                </a:lnTo>
                <a:lnTo>
                  <a:pt x="497279" y="2083"/>
                </a:lnTo>
                <a:lnTo>
                  <a:pt x="453777" y="0"/>
                </a:lnTo>
                <a:close/>
              </a:path>
            </a:pathLst>
          </a:custGeom>
          <a:solidFill>
            <a:srgbClr val="E4E6E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44247" y="3055620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2016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444605" y="6458260"/>
            <a:ext cx="16510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9744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8555" y="148844"/>
            <a:ext cx="893508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50"/>
              </a:lnSpc>
              <a:spcBef>
                <a:spcPts val="100"/>
              </a:spcBef>
            </a:pPr>
            <a:r>
              <a:rPr sz="2400" spc="-5" dirty="0"/>
              <a:t>The overall plan </a:t>
            </a:r>
            <a:r>
              <a:rPr sz="2400" dirty="0"/>
              <a:t>for </a:t>
            </a:r>
            <a:r>
              <a:rPr sz="2400" spc="-10" dirty="0"/>
              <a:t>reform </a:t>
            </a:r>
            <a:r>
              <a:rPr sz="2400" dirty="0"/>
              <a:t>of </a:t>
            </a:r>
            <a:r>
              <a:rPr sz="2400" spc="-5" dirty="0"/>
              <a:t>educational evaluation in China:</a:t>
            </a:r>
            <a:r>
              <a:rPr sz="2400" spc="20" dirty="0"/>
              <a:t> </a:t>
            </a:r>
            <a:r>
              <a:rPr sz="2400" dirty="0"/>
              <a:t>2020</a:t>
            </a:r>
            <a:endParaRPr sz="2400"/>
          </a:p>
          <a:p>
            <a:pPr marL="12700">
              <a:lnSpc>
                <a:spcPts val="2750"/>
              </a:lnSpc>
            </a:pPr>
            <a:r>
              <a:rPr sz="2400" dirty="0">
                <a:solidFill>
                  <a:srgbClr val="000000"/>
                </a:solidFill>
              </a:rPr>
              <a:t>— </a:t>
            </a:r>
            <a:r>
              <a:rPr sz="2400" spc="-5" dirty="0">
                <a:solidFill>
                  <a:srgbClr val="000000"/>
                </a:solidFill>
              </a:rPr>
              <a:t>First systematic educational evaluation </a:t>
            </a:r>
            <a:r>
              <a:rPr sz="2400" spc="-10" dirty="0">
                <a:solidFill>
                  <a:srgbClr val="000000"/>
                </a:solidFill>
              </a:rPr>
              <a:t>reform </a:t>
            </a:r>
            <a:r>
              <a:rPr sz="2400" spc="-5" dirty="0">
                <a:solidFill>
                  <a:srgbClr val="000000"/>
                </a:solidFill>
              </a:rPr>
              <a:t>since</a:t>
            </a:r>
            <a:r>
              <a:rPr sz="2400" spc="2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1949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249462" y="1187839"/>
            <a:ext cx="11943080" cy="5054600"/>
            <a:chOff x="249462" y="1187839"/>
            <a:chExt cx="11943080" cy="5054600"/>
          </a:xfrm>
        </p:grpSpPr>
        <p:sp>
          <p:nvSpPr>
            <p:cNvPr id="4" name="object 4"/>
            <p:cNvSpPr/>
            <p:nvPr/>
          </p:nvSpPr>
          <p:spPr>
            <a:xfrm>
              <a:off x="249462" y="1187839"/>
              <a:ext cx="11942533" cy="505428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50976" y="1895855"/>
              <a:ext cx="4754880" cy="6309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957373" y="1241121"/>
              <a:ext cx="4739132" cy="6129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790943" y="4693920"/>
              <a:ext cx="3849624" cy="14874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540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Improve </a:t>
            </a:r>
            <a:r>
              <a:rPr spc="-5" dirty="0"/>
              <a:t>national disciplinary  evaluations (mostly</a:t>
            </a:r>
            <a:r>
              <a:rPr spc="-55" dirty="0"/>
              <a:t> </a:t>
            </a:r>
            <a:r>
              <a:rPr spc="-5" dirty="0"/>
              <a:t>department-level):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/>
          </a:p>
          <a:p>
            <a:pPr marL="298450" marR="5080" indent="-285750">
              <a:lnSpc>
                <a:spcPct val="1000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b="0" spc="-5" dirty="0">
                <a:solidFill>
                  <a:srgbClr val="000000"/>
                </a:solidFill>
                <a:latin typeface="Times New Roman"/>
                <a:cs typeface="Times New Roman"/>
              </a:rPr>
              <a:t>strengthen </a:t>
            </a:r>
            <a:r>
              <a:rPr b="0" spc="-5" dirty="0">
                <a:latin typeface="Times New Roman"/>
                <a:cs typeface="Times New Roman"/>
              </a:rPr>
              <a:t>the central position </a:t>
            </a:r>
            <a:r>
              <a:rPr b="0" dirty="0">
                <a:latin typeface="Times New Roman"/>
                <a:cs typeface="Times New Roman"/>
              </a:rPr>
              <a:t>of </a:t>
            </a:r>
            <a:r>
              <a:rPr b="0" spc="-5" dirty="0">
                <a:latin typeface="Times New Roman"/>
                <a:cs typeface="Times New Roman"/>
              </a:rPr>
              <a:t>student  education</a:t>
            </a:r>
            <a:r>
              <a:rPr b="0" spc="-5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</a:p>
          <a:p>
            <a:pPr>
              <a:lnSpc>
                <a:spcPct val="100000"/>
              </a:lnSpc>
              <a:spcBef>
                <a:spcPts val="45"/>
              </a:spcBef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98450" marR="67310" indent="-285750">
              <a:lnSpc>
                <a:spcPct val="1000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b="0" spc="-5" dirty="0">
                <a:latin typeface="Times New Roman"/>
                <a:cs typeface="Times New Roman"/>
              </a:rPr>
              <a:t>weaken quantitative indicators </a:t>
            </a:r>
            <a:r>
              <a:rPr b="0" spc="-5" dirty="0">
                <a:solidFill>
                  <a:srgbClr val="000000"/>
                </a:solidFill>
                <a:latin typeface="Times New Roman"/>
                <a:cs typeface="Times New Roman"/>
              </a:rPr>
              <a:t>such as  the number </a:t>
            </a:r>
            <a:r>
              <a:rPr b="0" dirty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b="0" spc="-5" dirty="0">
                <a:solidFill>
                  <a:srgbClr val="000000"/>
                </a:solidFill>
                <a:latin typeface="Times New Roman"/>
                <a:cs typeface="Times New Roman"/>
              </a:rPr>
              <a:t>papers, </a:t>
            </a:r>
            <a:r>
              <a:rPr b="0" spc="-10" dirty="0">
                <a:solidFill>
                  <a:srgbClr val="000000"/>
                </a:solidFill>
                <a:latin typeface="Times New Roman"/>
                <a:cs typeface="Times New Roman"/>
              </a:rPr>
              <a:t>citation </a:t>
            </a:r>
            <a:r>
              <a:rPr b="0" spc="-5" dirty="0">
                <a:solidFill>
                  <a:srgbClr val="000000"/>
                </a:solidFill>
                <a:latin typeface="Times New Roman"/>
                <a:cs typeface="Times New Roman"/>
              </a:rPr>
              <a:t>rates, and  awards;</a:t>
            </a:r>
          </a:p>
          <a:p>
            <a:pPr>
              <a:lnSpc>
                <a:spcPct val="100000"/>
              </a:lnSpc>
              <a:spcBef>
                <a:spcPts val="40"/>
              </a:spcBef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98450" marR="130810" indent="-285750">
              <a:lnSpc>
                <a:spcPct val="1000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b="0" spc="-5" dirty="0">
                <a:solidFill>
                  <a:srgbClr val="000000"/>
                </a:solidFill>
                <a:latin typeface="Times New Roman"/>
                <a:cs typeface="Times New Roman"/>
              </a:rPr>
              <a:t>acknowledge individual </a:t>
            </a:r>
            <a:r>
              <a:rPr b="0" spc="-10" dirty="0">
                <a:latin typeface="Times New Roman"/>
                <a:cs typeface="Times New Roman"/>
              </a:rPr>
              <a:t>characteristics,  </a:t>
            </a:r>
            <a:r>
              <a:rPr b="0" spc="-5" dirty="0">
                <a:latin typeface="Times New Roman"/>
                <a:cs typeface="Times New Roman"/>
              </a:rPr>
              <a:t>qualities, and contributions </a:t>
            </a:r>
            <a:r>
              <a:rPr b="0" dirty="0">
                <a:solidFill>
                  <a:srgbClr val="000000"/>
                </a:solidFill>
                <a:latin typeface="Times New Roman"/>
                <a:cs typeface="Times New Roman"/>
              </a:rPr>
              <a:t>of  </a:t>
            </a:r>
            <a:r>
              <a:rPr b="0" spc="-5" dirty="0">
                <a:solidFill>
                  <a:srgbClr val="000000"/>
                </a:solidFill>
                <a:latin typeface="Times New Roman"/>
                <a:cs typeface="Times New Roman"/>
              </a:rPr>
              <a:t>researchers.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444605" y="6458260"/>
            <a:ext cx="16510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74231" y="1367028"/>
            <a:ext cx="489648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7065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Improve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individual-level evaluations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at 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universities: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32130" marR="7366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31495" algn="l"/>
                <a:tab pos="53213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more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fine-grained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criteria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appropriate  categories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should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adapted to each</a:t>
            </a:r>
            <a:r>
              <a:rPr kumimoji="0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case;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sz="2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32130" marR="508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531495" algn="l"/>
                <a:tab pos="53213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develop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long-term evaluation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combine  individual-level evaluation with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team  evaluation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1202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325" y="135280"/>
            <a:ext cx="576580" cy="576580"/>
            <a:chOff x="119325" y="135280"/>
            <a:chExt cx="576580" cy="576580"/>
          </a:xfrm>
        </p:grpSpPr>
        <p:sp>
          <p:nvSpPr>
            <p:cNvPr id="3" name="object 3"/>
            <p:cNvSpPr/>
            <p:nvPr/>
          </p:nvSpPr>
          <p:spPr>
            <a:xfrm>
              <a:off x="371325" y="387273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4">
                  <a:moveTo>
                    <a:pt x="323999" y="0"/>
                  </a:moveTo>
                  <a:lnTo>
                    <a:pt x="0" y="0"/>
                  </a:lnTo>
                  <a:lnTo>
                    <a:pt x="0" y="324002"/>
                  </a:lnTo>
                  <a:lnTo>
                    <a:pt x="323999" y="324002"/>
                  </a:lnTo>
                  <a:lnTo>
                    <a:pt x="323999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19325" y="135280"/>
              <a:ext cx="252095" cy="252095"/>
            </a:xfrm>
            <a:custGeom>
              <a:avLst/>
              <a:gdLst/>
              <a:ahLst/>
              <a:cxnLst/>
              <a:rect l="l" t="t" r="r" b="b"/>
              <a:pathLst>
                <a:path w="252095" h="252095">
                  <a:moveTo>
                    <a:pt x="252000" y="0"/>
                  </a:moveTo>
                  <a:lnTo>
                    <a:pt x="0" y="0"/>
                  </a:lnTo>
                  <a:lnTo>
                    <a:pt x="0" y="251993"/>
                  </a:lnTo>
                  <a:lnTo>
                    <a:pt x="252000" y="251993"/>
                  </a:lnTo>
                  <a:lnTo>
                    <a:pt x="252000" y="0"/>
                  </a:lnTo>
                  <a:close/>
                </a:path>
              </a:pathLst>
            </a:custGeom>
            <a:solidFill>
              <a:srgbClr val="3159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/>
          <p:nvPr/>
        </p:nvSpPr>
        <p:spPr>
          <a:xfrm>
            <a:off x="11314112" y="6318001"/>
            <a:ext cx="452755" cy="452755"/>
          </a:xfrm>
          <a:custGeom>
            <a:avLst/>
            <a:gdLst/>
            <a:ahLst/>
            <a:cxnLst/>
            <a:rect l="l" t="t" r="r" b="b"/>
            <a:pathLst>
              <a:path w="452754" h="452754">
                <a:moveTo>
                  <a:pt x="452564" y="0"/>
                </a:moveTo>
                <a:lnTo>
                  <a:pt x="0" y="0"/>
                </a:lnTo>
                <a:lnTo>
                  <a:pt x="0" y="452563"/>
                </a:lnTo>
                <a:lnTo>
                  <a:pt x="452564" y="452563"/>
                </a:lnTo>
                <a:lnTo>
                  <a:pt x="452564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70005" y="6438900"/>
            <a:ext cx="114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5326" y="938466"/>
            <a:ext cx="3627120" cy="63500"/>
          </a:xfrm>
          <a:custGeom>
            <a:avLst/>
            <a:gdLst/>
            <a:ahLst/>
            <a:cxnLst/>
            <a:rect l="l" t="t" r="r" b="b"/>
            <a:pathLst>
              <a:path w="3627120" h="63500">
                <a:moveTo>
                  <a:pt x="3626547" y="0"/>
                </a:moveTo>
                <a:lnTo>
                  <a:pt x="0" y="0"/>
                </a:lnTo>
                <a:lnTo>
                  <a:pt x="0" y="63322"/>
                </a:lnTo>
                <a:lnTo>
                  <a:pt x="3626547" y="63322"/>
                </a:lnTo>
                <a:lnTo>
                  <a:pt x="3626547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43455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C8CD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31004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57080" y="204868"/>
            <a:ext cx="2163597" cy="688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72563" y="344931"/>
            <a:ext cx="78060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Specific </a:t>
            </a:r>
            <a:r>
              <a:rPr sz="2800" spc="-20" dirty="0"/>
              <a:t>research </a:t>
            </a:r>
            <a:r>
              <a:rPr sz="2800" spc="-5" dirty="0"/>
              <a:t>assessment </a:t>
            </a:r>
            <a:r>
              <a:rPr sz="2800" spc="-15" dirty="0"/>
              <a:t>reform </a:t>
            </a:r>
            <a:r>
              <a:rPr sz="2800" spc="-5" dirty="0"/>
              <a:t>in </a:t>
            </a:r>
            <a:r>
              <a:rPr sz="2800" dirty="0"/>
              <a:t>China:</a:t>
            </a:r>
            <a:r>
              <a:rPr sz="2800" spc="35" dirty="0"/>
              <a:t> </a:t>
            </a:r>
            <a:r>
              <a:rPr sz="2800" dirty="0"/>
              <a:t>2020</a:t>
            </a:r>
            <a:endParaRPr sz="2800"/>
          </a:p>
        </p:txBody>
      </p:sp>
      <p:sp>
        <p:nvSpPr>
          <p:cNvPr id="12" name="object 12"/>
          <p:cNvSpPr/>
          <p:nvPr/>
        </p:nvSpPr>
        <p:spPr>
          <a:xfrm>
            <a:off x="463960" y="1207013"/>
            <a:ext cx="11204295" cy="5054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9960" y="2294636"/>
            <a:ext cx="4581525" cy="128143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556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Farewell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“SCI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worship”.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Indicators based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Science Citation index (SCI)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will not be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applied directly in evaluation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funding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at any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level.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3964" y="4044188"/>
            <a:ext cx="4622800" cy="73914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45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4965" algn="l"/>
                <a:tab pos="355600" algn="l"/>
              </a:tabLst>
              <a:defRPr/>
            </a:pP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From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metrics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peer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review.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0100" algn="l"/>
                <a:tab pos="2679700" algn="l"/>
                <a:tab pos="345440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  new	focus </a:t>
            </a:r>
            <a:r>
              <a:rPr kumimoji="0" sz="18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18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	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quality	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societal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3964" y="4763516"/>
            <a:ext cx="4622800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994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relevance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will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replace 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“paper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only”  orientation.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“High-quality” representative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work  will be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peer-reviewed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all levels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10274" y="2328164"/>
            <a:ext cx="4623435" cy="182689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3556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Symbol"/>
              <a:buChar char=""/>
              <a:tabLst>
                <a:tab pos="355600" algn="l"/>
              </a:tabLst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New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priority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local relevance.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99700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High-quality publications in Chinese journals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will  be encouraged, 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development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good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domestic journals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will be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supported.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less than  1/3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representative publications should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published in domestic</a:t>
            </a:r>
            <a:r>
              <a:rPr kumimoji="0" sz="1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journals.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739" y="6374892"/>
            <a:ext cx="10996295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1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Zhang,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L., &amp;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Sivertsen, G. (2020). The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New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Assessment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Reform in China and its Implementation. </a:t>
            </a:r>
            <a:r>
              <a:rPr kumimoji="0" sz="1400" b="1" i="1" u="none" strike="noStrike" kern="1200" cap="none" spc="-5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Scholarly </a:t>
            </a:r>
            <a:r>
              <a:rPr kumimoji="0" sz="1400" b="1" i="1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Assessment Reports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2(1):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3.  DOI: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https://doi.org/10.29024/sar.15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626352" y="1993392"/>
            <a:ext cx="4754880" cy="624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90016" y="1338962"/>
            <a:ext cx="4754880" cy="1285875"/>
            <a:chOff x="890016" y="1338962"/>
            <a:chExt cx="4754880" cy="1285875"/>
          </a:xfrm>
        </p:grpSpPr>
        <p:sp>
          <p:nvSpPr>
            <p:cNvPr id="20" name="object 20"/>
            <p:cNvSpPr/>
            <p:nvPr/>
          </p:nvSpPr>
          <p:spPr>
            <a:xfrm>
              <a:off x="890016" y="1993391"/>
              <a:ext cx="4754880" cy="6309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97995" y="1338962"/>
              <a:ext cx="4739128" cy="6129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634721" y="1338961"/>
            <a:ext cx="4739640" cy="4842510"/>
            <a:chOff x="6634721" y="1338961"/>
            <a:chExt cx="4739640" cy="4842510"/>
          </a:xfrm>
        </p:grpSpPr>
        <p:sp>
          <p:nvSpPr>
            <p:cNvPr id="23" name="object 23"/>
            <p:cNvSpPr/>
            <p:nvPr/>
          </p:nvSpPr>
          <p:spPr>
            <a:xfrm>
              <a:off x="6634721" y="1338961"/>
              <a:ext cx="4739132" cy="6110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6790944" y="4693920"/>
              <a:ext cx="3849624" cy="14874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82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325" y="135280"/>
            <a:ext cx="576580" cy="576580"/>
            <a:chOff x="119325" y="135280"/>
            <a:chExt cx="576580" cy="576580"/>
          </a:xfrm>
        </p:grpSpPr>
        <p:sp>
          <p:nvSpPr>
            <p:cNvPr id="3" name="object 3"/>
            <p:cNvSpPr/>
            <p:nvPr/>
          </p:nvSpPr>
          <p:spPr>
            <a:xfrm>
              <a:off x="371325" y="387273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4">
                  <a:moveTo>
                    <a:pt x="323999" y="0"/>
                  </a:moveTo>
                  <a:lnTo>
                    <a:pt x="0" y="0"/>
                  </a:lnTo>
                  <a:lnTo>
                    <a:pt x="0" y="324002"/>
                  </a:lnTo>
                  <a:lnTo>
                    <a:pt x="323999" y="324002"/>
                  </a:lnTo>
                  <a:lnTo>
                    <a:pt x="323999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19325" y="135280"/>
              <a:ext cx="252095" cy="252095"/>
            </a:xfrm>
            <a:custGeom>
              <a:avLst/>
              <a:gdLst/>
              <a:ahLst/>
              <a:cxnLst/>
              <a:rect l="l" t="t" r="r" b="b"/>
              <a:pathLst>
                <a:path w="252095" h="252095">
                  <a:moveTo>
                    <a:pt x="252000" y="0"/>
                  </a:moveTo>
                  <a:lnTo>
                    <a:pt x="0" y="0"/>
                  </a:lnTo>
                  <a:lnTo>
                    <a:pt x="0" y="251993"/>
                  </a:lnTo>
                  <a:lnTo>
                    <a:pt x="252000" y="251993"/>
                  </a:lnTo>
                  <a:lnTo>
                    <a:pt x="252000" y="0"/>
                  </a:lnTo>
                  <a:close/>
                </a:path>
              </a:pathLst>
            </a:custGeom>
            <a:solidFill>
              <a:srgbClr val="3159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/>
          <p:nvPr/>
        </p:nvSpPr>
        <p:spPr>
          <a:xfrm>
            <a:off x="11314112" y="6318001"/>
            <a:ext cx="452755" cy="452755"/>
          </a:xfrm>
          <a:custGeom>
            <a:avLst/>
            <a:gdLst/>
            <a:ahLst/>
            <a:cxnLst/>
            <a:rect l="l" t="t" r="r" b="b"/>
            <a:pathLst>
              <a:path w="452754" h="452754">
                <a:moveTo>
                  <a:pt x="452564" y="0"/>
                </a:moveTo>
                <a:lnTo>
                  <a:pt x="0" y="0"/>
                </a:lnTo>
                <a:lnTo>
                  <a:pt x="0" y="452563"/>
                </a:lnTo>
                <a:lnTo>
                  <a:pt x="452564" y="452563"/>
                </a:lnTo>
                <a:lnTo>
                  <a:pt x="452564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5326" y="938466"/>
            <a:ext cx="3627120" cy="63500"/>
          </a:xfrm>
          <a:custGeom>
            <a:avLst/>
            <a:gdLst/>
            <a:ahLst/>
            <a:cxnLst/>
            <a:rect l="l" t="t" r="r" b="b"/>
            <a:pathLst>
              <a:path w="3627120" h="63500">
                <a:moveTo>
                  <a:pt x="3626547" y="0"/>
                </a:moveTo>
                <a:lnTo>
                  <a:pt x="0" y="0"/>
                </a:lnTo>
                <a:lnTo>
                  <a:pt x="0" y="63322"/>
                </a:lnTo>
                <a:lnTo>
                  <a:pt x="3626547" y="63322"/>
                </a:lnTo>
                <a:lnTo>
                  <a:pt x="3626547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43455" y="0"/>
            <a:ext cx="3907154" cy="1002030"/>
            <a:chOff x="8143455" y="0"/>
            <a:chExt cx="3907154" cy="1002030"/>
          </a:xfrm>
        </p:grpSpPr>
        <p:sp>
          <p:nvSpPr>
            <p:cNvPr id="8" name="object 8"/>
            <p:cNvSpPr/>
            <p:nvPr/>
          </p:nvSpPr>
          <p:spPr>
            <a:xfrm>
              <a:off x="8143455" y="938466"/>
              <a:ext cx="3614420" cy="63500"/>
            </a:xfrm>
            <a:custGeom>
              <a:avLst/>
              <a:gdLst/>
              <a:ahLst/>
              <a:cxnLst/>
              <a:rect l="l" t="t" r="r" b="b"/>
              <a:pathLst>
                <a:path w="3614420" h="63500">
                  <a:moveTo>
                    <a:pt x="3614407" y="0"/>
                  </a:moveTo>
                  <a:lnTo>
                    <a:pt x="0" y="0"/>
                  </a:lnTo>
                  <a:lnTo>
                    <a:pt x="0" y="63322"/>
                  </a:lnTo>
                  <a:lnTo>
                    <a:pt x="3614407" y="63322"/>
                  </a:lnTo>
                  <a:lnTo>
                    <a:pt x="3614407" y="0"/>
                  </a:lnTo>
                  <a:close/>
                </a:path>
              </a:pathLst>
            </a:custGeom>
            <a:solidFill>
              <a:srgbClr val="C8CDD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657079" y="204868"/>
              <a:ext cx="2163597" cy="6888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492055" y="0"/>
              <a:ext cx="2558415" cy="932815"/>
            </a:xfrm>
            <a:custGeom>
              <a:avLst/>
              <a:gdLst/>
              <a:ahLst/>
              <a:cxnLst/>
              <a:rect l="l" t="t" r="r" b="b"/>
              <a:pathLst>
                <a:path w="2558415" h="932815">
                  <a:moveTo>
                    <a:pt x="2558313" y="0"/>
                  </a:moveTo>
                  <a:lnTo>
                    <a:pt x="0" y="0"/>
                  </a:lnTo>
                  <a:lnTo>
                    <a:pt x="0" y="932814"/>
                  </a:lnTo>
                  <a:lnTo>
                    <a:pt x="2558313" y="932814"/>
                  </a:lnTo>
                  <a:lnTo>
                    <a:pt x="25583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/>
          <p:nvPr/>
        </p:nvSpPr>
        <p:spPr>
          <a:xfrm>
            <a:off x="4431004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63686" y="391668"/>
            <a:ext cx="1108710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/>
              <a:t>How </a:t>
            </a:r>
            <a:r>
              <a:rPr sz="2600" spc="-5" dirty="0"/>
              <a:t>the policy </a:t>
            </a:r>
            <a:r>
              <a:rPr sz="2600" spc="-15" dirty="0"/>
              <a:t>reform </a:t>
            </a:r>
            <a:r>
              <a:rPr sz="2600" spc="-5" dirty="0"/>
              <a:t>influences ‘National Disciplinary Evaluation’ </a:t>
            </a:r>
            <a:r>
              <a:rPr sz="2600" dirty="0"/>
              <a:t>in</a:t>
            </a:r>
            <a:r>
              <a:rPr sz="2600" spc="-50" dirty="0"/>
              <a:t> </a:t>
            </a:r>
            <a:r>
              <a:rPr sz="2600" spc="-5" dirty="0"/>
              <a:t>China?</a:t>
            </a:r>
            <a:endParaRPr sz="2600"/>
          </a:p>
        </p:txBody>
      </p:sp>
      <p:sp>
        <p:nvSpPr>
          <p:cNvPr id="13" name="object 13"/>
          <p:cNvSpPr txBox="1"/>
          <p:nvPr/>
        </p:nvSpPr>
        <p:spPr>
          <a:xfrm>
            <a:off x="759258" y="1380235"/>
            <a:ext cx="41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5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30032" y="1423923"/>
            <a:ext cx="55721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Government-supported third-party</a:t>
            </a:r>
            <a:r>
              <a:rPr kumimoji="0" sz="22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9258" y="2084323"/>
            <a:ext cx="41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5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30032" y="2131059"/>
            <a:ext cx="494538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Starting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from 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2000,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held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every 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four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years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5001" y="2782924"/>
            <a:ext cx="7919720" cy="86868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5945" algn="l"/>
              </a:tabLst>
              <a:defRPr/>
            </a:pPr>
            <a:r>
              <a:rPr kumimoji="0" sz="3600" b="1" i="0" u="none" strike="noStrike" kern="1200" cap="none" spc="22" normalizeH="0" baseline="4629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03.	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2020-2021: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5th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round </a:t>
            </a: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national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disciplinary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evaluation: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76580" marR="0" lvl="0" indent="0" algn="l" defTabSz="914400" rtl="0" eaLnBrk="1" fontAlgn="auto" latinLnBrk="0" hangingPunct="1">
              <a:lnSpc>
                <a:spcPct val="100000"/>
              </a:lnSpc>
              <a:spcBef>
                <a:spcPts val="6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Turning 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from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metrics-focused towards content-focused</a:t>
            </a:r>
            <a:r>
              <a:rPr kumimoji="0" sz="2000" b="1" i="0" u="none" strike="noStrike" kern="1200" cap="none" spc="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assessment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9258" y="3897883"/>
            <a:ext cx="41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5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30032" y="3941571"/>
            <a:ext cx="31953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Comprehensive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evaluation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02016" y="4369307"/>
            <a:ext cx="5699760" cy="18542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Student education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quality;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Staff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resources;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Scientific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 performance (art/design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practice);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Societal service/impact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reputation.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517280" y="4041787"/>
            <a:ext cx="3086735" cy="2261235"/>
            <a:chOff x="8517280" y="4041787"/>
            <a:chExt cx="3086735" cy="2261235"/>
          </a:xfrm>
        </p:grpSpPr>
        <p:sp>
          <p:nvSpPr>
            <p:cNvPr id="22" name="object 22"/>
            <p:cNvSpPr/>
            <p:nvPr/>
          </p:nvSpPr>
          <p:spPr>
            <a:xfrm>
              <a:off x="9326969" y="4184802"/>
              <a:ext cx="1901189" cy="1783714"/>
            </a:xfrm>
            <a:custGeom>
              <a:avLst/>
              <a:gdLst/>
              <a:ahLst/>
              <a:cxnLst/>
              <a:rect l="l" t="t" r="r" b="b"/>
              <a:pathLst>
                <a:path w="1901190" h="1783714">
                  <a:moveTo>
                    <a:pt x="1901190" y="0"/>
                  </a:moveTo>
                  <a:lnTo>
                    <a:pt x="0" y="0"/>
                  </a:lnTo>
                  <a:lnTo>
                    <a:pt x="0" y="1640408"/>
                  </a:lnTo>
                  <a:lnTo>
                    <a:pt x="0" y="1783422"/>
                  </a:lnTo>
                  <a:lnTo>
                    <a:pt x="1901190" y="1783422"/>
                  </a:lnTo>
                  <a:lnTo>
                    <a:pt x="1901190" y="1640408"/>
                  </a:lnTo>
                  <a:lnTo>
                    <a:pt x="1901190" y="0"/>
                  </a:lnTo>
                  <a:close/>
                </a:path>
              </a:pathLst>
            </a:custGeom>
            <a:solidFill>
              <a:srgbClr val="00608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9190265" y="4309935"/>
              <a:ext cx="1895475" cy="1515745"/>
            </a:xfrm>
            <a:custGeom>
              <a:avLst/>
              <a:gdLst/>
              <a:ahLst/>
              <a:cxnLst/>
              <a:rect l="l" t="t" r="r" b="b"/>
              <a:pathLst>
                <a:path w="1895475" h="1515745">
                  <a:moveTo>
                    <a:pt x="0" y="1515275"/>
                  </a:moveTo>
                  <a:lnTo>
                    <a:pt x="1894878" y="1515275"/>
                  </a:lnTo>
                  <a:lnTo>
                    <a:pt x="1894878" y="0"/>
                  </a:lnTo>
                  <a:lnTo>
                    <a:pt x="0" y="0"/>
                  </a:lnTo>
                  <a:lnTo>
                    <a:pt x="0" y="15152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9190265" y="4041787"/>
              <a:ext cx="1895475" cy="268605"/>
            </a:xfrm>
            <a:custGeom>
              <a:avLst/>
              <a:gdLst/>
              <a:ahLst/>
              <a:cxnLst/>
              <a:rect l="l" t="t" r="r" b="b"/>
              <a:pathLst>
                <a:path w="1895475" h="268604">
                  <a:moveTo>
                    <a:pt x="1894878" y="0"/>
                  </a:moveTo>
                  <a:lnTo>
                    <a:pt x="0" y="0"/>
                  </a:lnTo>
                  <a:lnTo>
                    <a:pt x="0" y="268147"/>
                  </a:lnTo>
                  <a:lnTo>
                    <a:pt x="1894878" y="268147"/>
                  </a:lnTo>
                  <a:lnTo>
                    <a:pt x="1894878" y="0"/>
                  </a:lnTo>
                  <a:close/>
                </a:path>
              </a:pathLst>
            </a:custGeom>
            <a:solidFill>
              <a:srgbClr val="0072A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9446843" y="4554943"/>
              <a:ext cx="464820" cy="346075"/>
            </a:xfrm>
            <a:custGeom>
              <a:avLst/>
              <a:gdLst/>
              <a:ahLst/>
              <a:cxnLst/>
              <a:rect l="l" t="t" r="r" b="b"/>
              <a:pathLst>
                <a:path w="464820" h="346075">
                  <a:moveTo>
                    <a:pt x="464781" y="0"/>
                  </a:moveTo>
                  <a:lnTo>
                    <a:pt x="0" y="0"/>
                  </a:lnTo>
                  <a:lnTo>
                    <a:pt x="0" y="345960"/>
                  </a:lnTo>
                  <a:lnTo>
                    <a:pt x="464781" y="345960"/>
                  </a:lnTo>
                  <a:lnTo>
                    <a:pt x="464781" y="0"/>
                  </a:lnTo>
                  <a:close/>
                </a:path>
              </a:pathLst>
            </a:custGeom>
            <a:solidFill>
              <a:srgbClr val="58BCE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9446843" y="5043919"/>
              <a:ext cx="464820" cy="346075"/>
            </a:xfrm>
            <a:custGeom>
              <a:avLst/>
              <a:gdLst/>
              <a:ahLst/>
              <a:cxnLst/>
              <a:rect l="l" t="t" r="r" b="b"/>
              <a:pathLst>
                <a:path w="464820" h="346075">
                  <a:moveTo>
                    <a:pt x="464781" y="0"/>
                  </a:moveTo>
                  <a:lnTo>
                    <a:pt x="0" y="0"/>
                  </a:lnTo>
                  <a:lnTo>
                    <a:pt x="0" y="345948"/>
                  </a:lnTo>
                  <a:lnTo>
                    <a:pt x="464781" y="345948"/>
                  </a:lnTo>
                  <a:lnTo>
                    <a:pt x="464781" y="0"/>
                  </a:lnTo>
                  <a:close/>
                </a:path>
              </a:pathLst>
            </a:custGeom>
            <a:solidFill>
              <a:srgbClr val="FC3C3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8945936" y="4421679"/>
              <a:ext cx="482600" cy="478790"/>
            </a:xfrm>
            <a:custGeom>
              <a:avLst/>
              <a:gdLst/>
              <a:ahLst/>
              <a:cxnLst/>
              <a:rect l="l" t="t" r="r" b="b"/>
              <a:pathLst>
                <a:path w="482600" h="478789">
                  <a:moveTo>
                    <a:pt x="241168" y="0"/>
                  </a:moveTo>
                  <a:lnTo>
                    <a:pt x="195599" y="4192"/>
                  </a:lnTo>
                  <a:lnTo>
                    <a:pt x="151287" y="16771"/>
                  </a:lnTo>
                  <a:lnTo>
                    <a:pt x="109487" y="37735"/>
                  </a:lnTo>
                  <a:lnTo>
                    <a:pt x="71456" y="67084"/>
                  </a:lnTo>
                  <a:lnTo>
                    <a:pt x="40194" y="105410"/>
                  </a:lnTo>
                  <a:lnTo>
                    <a:pt x="17864" y="147859"/>
                  </a:lnTo>
                  <a:lnTo>
                    <a:pt x="4466" y="192963"/>
                  </a:lnTo>
                  <a:lnTo>
                    <a:pt x="0" y="239255"/>
                  </a:lnTo>
                  <a:lnTo>
                    <a:pt x="4466" y="285267"/>
                  </a:lnTo>
                  <a:lnTo>
                    <a:pt x="17864" y="329531"/>
                  </a:lnTo>
                  <a:lnTo>
                    <a:pt x="40194" y="370581"/>
                  </a:lnTo>
                  <a:lnTo>
                    <a:pt x="71456" y="406949"/>
                  </a:lnTo>
                  <a:lnTo>
                    <a:pt x="109487" y="438257"/>
                  </a:lnTo>
                  <a:lnTo>
                    <a:pt x="151287" y="460620"/>
                  </a:lnTo>
                  <a:lnTo>
                    <a:pt x="195599" y="474038"/>
                  </a:lnTo>
                  <a:lnTo>
                    <a:pt x="241168" y="478510"/>
                  </a:lnTo>
                  <a:lnTo>
                    <a:pt x="286737" y="474038"/>
                  </a:lnTo>
                  <a:lnTo>
                    <a:pt x="331051" y="460620"/>
                  </a:lnTo>
                  <a:lnTo>
                    <a:pt x="372854" y="438257"/>
                  </a:lnTo>
                  <a:lnTo>
                    <a:pt x="410889" y="406949"/>
                  </a:lnTo>
                  <a:lnTo>
                    <a:pt x="442151" y="370581"/>
                  </a:lnTo>
                  <a:lnTo>
                    <a:pt x="464481" y="329531"/>
                  </a:lnTo>
                  <a:lnTo>
                    <a:pt x="477879" y="285267"/>
                  </a:lnTo>
                  <a:lnTo>
                    <a:pt x="482346" y="239255"/>
                  </a:lnTo>
                  <a:lnTo>
                    <a:pt x="477879" y="192963"/>
                  </a:lnTo>
                  <a:lnTo>
                    <a:pt x="464481" y="147859"/>
                  </a:lnTo>
                  <a:lnTo>
                    <a:pt x="442151" y="105410"/>
                  </a:lnTo>
                  <a:lnTo>
                    <a:pt x="410889" y="67084"/>
                  </a:lnTo>
                  <a:lnTo>
                    <a:pt x="372854" y="37735"/>
                  </a:lnTo>
                  <a:lnTo>
                    <a:pt x="331051" y="16771"/>
                  </a:lnTo>
                  <a:lnTo>
                    <a:pt x="286737" y="4192"/>
                  </a:lnTo>
                  <a:lnTo>
                    <a:pt x="241168" y="0"/>
                  </a:lnTo>
                  <a:close/>
                </a:path>
              </a:pathLst>
            </a:custGeom>
            <a:solidFill>
              <a:srgbClr val="58BCE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517280" y="4921767"/>
              <a:ext cx="400685" cy="396875"/>
            </a:xfrm>
            <a:custGeom>
              <a:avLst/>
              <a:gdLst/>
              <a:ahLst/>
              <a:cxnLst/>
              <a:rect l="l" t="t" r="r" b="b"/>
              <a:pathLst>
                <a:path w="400684" h="396875">
                  <a:moveTo>
                    <a:pt x="299904" y="0"/>
                  </a:moveTo>
                  <a:lnTo>
                    <a:pt x="283067" y="2235"/>
                  </a:lnTo>
                  <a:lnTo>
                    <a:pt x="267906" y="8943"/>
                  </a:lnTo>
                  <a:lnTo>
                    <a:pt x="0" y="277320"/>
                  </a:lnTo>
                  <a:lnTo>
                    <a:pt x="119062" y="396598"/>
                  </a:lnTo>
                  <a:lnTo>
                    <a:pt x="386981" y="128222"/>
                  </a:lnTo>
                  <a:lnTo>
                    <a:pt x="397025" y="113870"/>
                  </a:lnTo>
                  <a:lnTo>
                    <a:pt x="400373" y="98402"/>
                  </a:lnTo>
                  <a:lnTo>
                    <a:pt x="397025" y="82934"/>
                  </a:lnTo>
                  <a:lnTo>
                    <a:pt x="386981" y="68583"/>
                  </a:lnTo>
                  <a:lnTo>
                    <a:pt x="327444" y="8943"/>
                  </a:lnTo>
                  <a:lnTo>
                    <a:pt x="315626" y="2235"/>
                  </a:lnTo>
                  <a:lnTo>
                    <a:pt x="299904" y="0"/>
                  </a:lnTo>
                  <a:close/>
                </a:path>
              </a:pathLst>
            </a:custGeom>
            <a:solidFill>
              <a:srgbClr val="0072A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945921" y="4423498"/>
              <a:ext cx="238125" cy="477520"/>
            </a:xfrm>
            <a:custGeom>
              <a:avLst/>
              <a:gdLst/>
              <a:ahLst/>
              <a:cxnLst/>
              <a:rect l="l" t="t" r="r" b="b"/>
              <a:pathLst>
                <a:path w="238125" h="477520">
                  <a:moveTo>
                    <a:pt x="238032" y="0"/>
                  </a:moveTo>
                  <a:lnTo>
                    <a:pt x="193586" y="4383"/>
                  </a:lnTo>
                  <a:lnTo>
                    <a:pt x="150258" y="17159"/>
                  </a:lnTo>
                  <a:lnTo>
                    <a:pt x="109161" y="37767"/>
                  </a:lnTo>
                  <a:lnTo>
                    <a:pt x="71408" y="65646"/>
                  </a:lnTo>
                  <a:lnTo>
                    <a:pt x="40167" y="104003"/>
                  </a:lnTo>
                  <a:lnTo>
                    <a:pt x="17852" y="146486"/>
                  </a:lnTo>
                  <a:lnTo>
                    <a:pt x="4463" y="191627"/>
                  </a:lnTo>
                  <a:lnTo>
                    <a:pt x="0" y="237956"/>
                  </a:lnTo>
                  <a:lnTo>
                    <a:pt x="4463" y="284006"/>
                  </a:lnTo>
                  <a:lnTo>
                    <a:pt x="17852" y="328307"/>
                  </a:lnTo>
                  <a:lnTo>
                    <a:pt x="40167" y="369391"/>
                  </a:lnTo>
                  <a:lnTo>
                    <a:pt x="71408" y="405790"/>
                  </a:lnTo>
                  <a:lnTo>
                    <a:pt x="109161" y="437120"/>
                  </a:lnTo>
                  <a:lnTo>
                    <a:pt x="150258" y="459500"/>
                  </a:lnTo>
                  <a:lnTo>
                    <a:pt x="193586" y="472929"/>
                  </a:lnTo>
                  <a:lnTo>
                    <a:pt x="238032" y="477405"/>
                  </a:lnTo>
                  <a:lnTo>
                    <a:pt x="238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8864810" y="4348322"/>
              <a:ext cx="623570" cy="623570"/>
            </a:xfrm>
            <a:custGeom>
              <a:avLst/>
              <a:gdLst/>
              <a:ahLst/>
              <a:cxnLst/>
              <a:rect l="l" t="t" r="r" b="b"/>
              <a:pathLst>
                <a:path w="623570" h="623570">
                  <a:moveTo>
                    <a:pt x="333225" y="0"/>
                  </a:moveTo>
                  <a:lnTo>
                    <a:pt x="289759" y="0"/>
                  </a:lnTo>
                  <a:lnTo>
                    <a:pt x="246777" y="6208"/>
                  </a:lnTo>
                  <a:lnTo>
                    <a:pt x="204950" y="18624"/>
                  </a:lnTo>
                  <a:lnTo>
                    <a:pt x="164951" y="37248"/>
                  </a:lnTo>
                  <a:lnTo>
                    <a:pt x="127450" y="62080"/>
                  </a:lnTo>
                  <a:lnTo>
                    <a:pt x="93121" y="93121"/>
                  </a:lnTo>
                  <a:lnTo>
                    <a:pt x="62080" y="127448"/>
                  </a:lnTo>
                  <a:lnTo>
                    <a:pt x="37248" y="164946"/>
                  </a:lnTo>
                  <a:lnTo>
                    <a:pt x="18624" y="204945"/>
                  </a:lnTo>
                  <a:lnTo>
                    <a:pt x="6208" y="246771"/>
                  </a:lnTo>
                  <a:lnTo>
                    <a:pt x="0" y="289754"/>
                  </a:lnTo>
                  <a:lnTo>
                    <a:pt x="0" y="333221"/>
                  </a:lnTo>
                  <a:lnTo>
                    <a:pt x="6208" y="376499"/>
                  </a:lnTo>
                  <a:lnTo>
                    <a:pt x="18624" y="418918"/>
                  </a:lnTo>
                  <a:lnTo>
                    <a:pt x="37248" y="459804"/>
                  </a:lnTo>
                  <a:lnTo>
                    <a:pt x="62080" y="498487"/>
                  </a:lnTo>
                  <a:lnTo>
                    <a:pt x="93121" y="534294"/>
                  </a:lnTo>
                  <a:lnTo>
                    <a:pt x="127450" y="563857"/>
                  </a:lnTo>
                  <a:lnTo>
                    <a:pt x="164951" y="587508"/>
                  </a:lnTo>
                  <a:lnTo>
                    <a:pt x="204950" y="605246"/>
                  </a:lnTo>
                  <a:lnTo>
                    <a:pt x="246777" y="617072"/>
                  </a:lnTo>
                  <a:lnTo>
                    <a:pt x="289759" y="622985"/>
                  </a:lnTo>
                  <a:lnTo>
                    <a:pt x="333225" y="622985"/>
                  </a:lnTo>
                  <a:lnTo>
                    <a:pt x="376502" y="617072"/>
                  </a:lnTo>
                  <a:lnTo>
                    <a:pt x="418920" y="605246"/>
                  </a:lnTo>
                  <a:lnTo>
                    <a:pt x="459805" y="587508"/>
                  </a:lnTo>
                  <a:lnTo>
                    <a:pt x="498487" y="563857"/>
                  </a:lnTo>
                  <a:lnTo>
                    <a:pt x="534294" y="534294"/>
                  </a:lnTo>
                  <a:lnTo>
                    <a:pt x="537812" y="530032"/>
                  </a:lnTo>
                  <a:lnTo>
                    <a:pt x="287134" y="530032"/>
                  </a:lnTo>
                  <a:lnTo>
                    <a:pt x="240882" y="519811"/>
                  </a:lnTo>
                  <a:lnTo>
                    <a:pt x="197446" y="499371"/>
                  </a:lnTo>
                  <a:lnTo>
                    <a:pt x="158704" y="468711"/>
                  </a:lnTo>
                  <a:lnTo>
                    <a:pt x="128043" y="427763"/>
                  </a:lnTo>
                  <a:lnTo>
                    <a:pt x="107603" y="382747"/>
                  </a:lnTo>
                  <a:lnTo>
                    <a:pt x="97383" y="335436"/>
                  </a:lnTo>
                  <a:lnTo>
                    <a:pt x="97383" y="287603"/>
                  </a:lnTo>
                  <a:lnTo>
                    <a:pt x="107603" y="241021"/>
                  </a:lnTo>
                  <a:lnTo>
                    <a:pt x="128043" y="197464"/>
                  </a:lnTo>
                  <a:lnTo>
                    <a:pt x="158704" y="158704"/>
                  </a:lnTo>
                  <a:lnTo>
                    <a:pt x="197446" y="128043"/>
                  </a:lnTo>
                  <a:lnTo>
                    <a:pt x="240882" y="107603"/>
                  </a:lnTo>
                  <a:lnTo>
                    <a:pt x="287134" y="97383"/>
                  </a:lnTo>
                  <a:lnTo>
                    <a:pt x="537964" y="97383"/>
                  </a:lnTo>
                  <a:lnTo>
                    <a:pt x="534294" y="93121"/>
                  </a:lnTo>
                  <a:lnTo>
                    <a:pt x="498487" y="62080"/>
                  </a:lnTo>
                  <a:lnTo>
                    <a:pt x="459805" y="37248"/>
                  </a:lnTo>
                  <a:lnTo>
                    <a:pt x="418920" y="18624"/>
                  </a:lnTo>
                  <a:lnTo>
                    <a:pt x="376502" y="6208"/>
                  </a:lnTo>
                  <a:lnTo>
                    <a:pt x="333225" y="0"/>
                  </a:lnTo>
                  <a:close/>
                </a:path>
                <a:path w="623570" h="623570">
                  <a:moveTo>
                    <a:pt x="537964" y="97383"/>
                  </a:moveTo>
                  <a:lnTo>
                    <a:pt x="334324" y="97383"/>
                  </a:lnTo>
                  <a:lnTo>
                    <a:pt x="380576" y="107603"/>
                  </a:lnTo>
                  <a:lnTo>
                    <a:pt x="424012" y="128043"/>
                  </a:lnTo>
                  <a:lnTo>
                    <a:pt x="462754" y="158704"/>
                  </a:lnTo>
                  <a:lnTo>
                    <a:pt x="492100" y="192320"/>
                  </a:lnTo>
                  <a:lnTo>
                    <a:pt x="513061" y="229779"/>
                  </a:lnTo>
                  <a:lnTo>
                    <a:pt x="525637" y="269893"/>
                  </a:lnTo>
                  <a:lnTo>
                    <a:pt x="529829" y="311474"/>
                  </a:lnTo>
                  <a:lnTo>
                    <a:pt x="525637" y="353334"/>
                  </a:lnTo>
                  <a:lnTo>
                    <a:pt x="513061" y="394285"/>
                  </a:lnTo>
                  <a:lnTo>
                    <a:pt x="492100" y="433140"/>
                  </a:lnTo>
                  <a:lnTo>
                    <a:pt x="462754" y="468711"/>
                  </a:lnTo>
                  <a:lnTo>
                    <a:pt x="424012" y="499371"/>
                  </a:lnTo>
                  <a:lnTo>
                    <a:pt x="380576" y="519811"/>
                  </a:lnTo>
                  <a:lnTo>
                    <a:pt x="334324" y="530032"/>
                  </a:lnTo>
                  <a:lnTo>
                    <a:pt x="537812" y="530032"/>
                  </a:lnTo>
                  <a:lnTo>
                    <a:pt x="563857" y="498487"/>
                  </a:lnTo>
                  <a:lnTo>
                    <a:pt x="587508" y="459804"/>
                  </a:lnTo>
                  <a:lnTo>
                    <a:pt x="605246" y="418918"/>
                  </a:lnTo>
                  <a:lnTo>
                    <a:pt x="617072" y="376499"/>
                  </a:lnTo>
                  <a:lnTo>
                    <a:pt x="622985" y="333221"/>
                  </a:lnTo>
                  <a:lnTo>
                    <a:pt x="622985" y="289754"/>
                  </a:lnTo>
                  <a:lnTo>
                    <a:pt x="617072" y="246771"/>
                  </a:lnTo>
                  <a:lnTo>
                    <a:pt x="605246" y="204945"/>
                  </a:lnTo>
                  <a:lnTo>
                    <a:pt x="587508" y="164946"/>
                  </a:lnTo>
                  <a:lnTo>
                    <a:pt x="563857" y="127448"/>
                  </a:lnTo>
                  <a:lnTo>
                    <a:pt x="537964" y="97383"/>
                  </a:lnTo>
                  <a:close/>
                </a:path>
              </a:pathLst>
            </a:custGeom>
            <a:solidFill>
              <a:srgbClr val="0072A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0036759" y="4554943"/>
              <a:ext cx="530225" cy="841375"/>
            </a:xfrm>
            <a:custGeom>
              <a:avLst/>
              <a:gdLst/>
              <a:ahLst/>
              <a:cxnLst/>
              <a:rect l="l" t="t" r="r" b="b"/>
              <a:pathLst>
                <a:path w="530225" h="841375">
                  <a:moveTo>
                    <a:pt x="268135" y="769734"/>
                  </a:moveTo>
                  <a:lnTo>
                    <a:pt x="0" y="769734"/>
                  </a:lnTo>
                  <a:lnTo>
                    <a:pt x="0" y="841235"/>
                  </a:lnTo>
                  <a:lnTo>
                    <a:pt x="268135" y="841235"/>
                  </a:lnTo>
                  <a:lnTo>
                    <a:pt x="268135" y="769734"/>
                  </a:lnTo>
                  <a:close/>
                </a:path>
                <a:path w="530225" h="841375">
                  <a:moveTo>
                    <a:pt x="268135" y="279717"/>
                  </a:moveTo>
                  <a:lnTo>
                    <a:pt x="0" y="279717"/>
                  </a:lnTo>
                  <a:lnTo>
                    <a:pt x="0" y="351218"/>
                  </a:lnTo>
                  <a:lnTo>
                    <a:pt x="268135" y="351218"/>
                  </a:lnTo>
                  <a:lnTo>
                    <a:pt x="268135" y="279717"/>
                  </a:lnTo>
                  <a:close/>
                </a:path>
                <a:path w="530225" h="841375">
                  <a:moveTo>
                    <a:pt x="529971" y="625665"/>
                  </a:moveTo>
                  <a:lnTo>
                    <a:pt x="0" y="625665"/>
                  </a:lnTo>
                  <a:lnTo>
                    <a:pt x="0" y="697179"/>
                  </a:lnTo>
                  <a:lnTo>
                    <a:pt x="529971" y="697179"/>
                  </a:lnTo>
                  <a:lnTo>
                    <a:pt x="529971" y="625665"/>
                  </a:lnTo>
                  <a:close/>
                </a:path>
                <a:path w="530225" h="841375">
                  <a:moveTo>
                    <a:pt x="529971" y="488975"/>
                  </a:moveTo>
                  <a:lnTo>
                    <a:pt x="0" y="488975"/>
                  </a:lnTo>
                  <a:lnTo>
                    <a:pt x="0" y="560476"/>
                  </a:lnTo>
                  <a:lnTo>
                    <a:pt x="529971" y="560476"/>
                  </a:lnTo>
                  <a:lnTo>
                    <a:pt x="529971" y="488975"/>
                  </a:lnTo>
                  <a:close/>
                </a:path>
                <a:path w="530225" h="841375">
                  <a:moveTo>
                    <a:pt x="529971" y="143014"/>
                  </a:moveTo>
                  <a:lnTo>
                    <a:pt x="0" y="143014"/>
                  </a:lnTo>
                  <a:lnTo>
                    <a:pt x="0" y="208203"/>
                  </a:lnTo>
                  <a:lnTo>
                    <a:pt x="529971" y="208203"/>
                  </a:lnTo>
                  <a:lnTo>
                    <a:pt x="529971" y="143014"/>
                  </a:lnTo>
                  <a:close/>
                </a:path>
                <a:path w="530225" h="841375">
                  <a:moveTo>
                    <a:pt x="529971" y="0"/>
                  </a:moveTo>
                  <a:lnTo>
                    <a:pt x="0" y="0"/>
                  </a:lnTo>
                  <a:lnTo>
                    <a:pt x="0" y="71513"/>
                  </a:lnTo>
                  <a:lnTo>
                    <a:pt x="529971" y="71513"/>
                  </a:lnTo>
                  <a:lnTo>
                    <a:pt x="529971" y="0"/>
                  </a:lnTo>
                  <a:close/>
                </a:path>
              </a:pathLst>
            </a:custGeom>
            <a:solidFill>
              <a:srgbClr val="A0A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8915806" y="5378310"/>
              <a:ext cx="388620" cy="554355"/>
            </a:xfrm>
            <a:custGeom>
              <a:avLst/>
              <a:gdLst/>
              <a:ahLst/>
              <a:cxnLst/>
              <a:rect l="l" t="t" r="r" b="b"/>
              <a:pathLst>
                <a:path w="388620" h="554354">
                  <a:moveTo>
                    <a:pt x="197002" y="0"/>
                  </a:moveTo>
                  <a:lnTo>
                    <a:pt x="152255" y="4933"/>
                  </a:lnTo>
                  <a:lnTo>
                    <a:pt x="110954" y="19038"/>
                  </a:lnTo>
                  <a:lnTo>
                    <a:pt x="74352" y="41273"/>
                  </a:lnTo>
                  <a:lnTo>
                    <a:pt x="43703" y="70597"/>
                  </a:lnTo>
                  <a:lnTo>
                    <a:pt x="20259" y="105967"/>
                  </a:lnTo>
                  <a:lnTo>
                    <a:pt x="5273" y="146341"/>
                  </a:lnTo>
                  <a:lnTo>
                    <a:pt x="0" y="190677"/>
                  </a:lnTo>
                  <a:lnTo>
                    <a:pt x="0" y="554158"/>
                  </a:lnTo>
                  <a:lnTo>
                    <a:pt x="388023" y="554158"/>
                  </a:lnTo>
                  <a:lnTo>
                    <a:pt x="388023" y="488612"/>
                  </a:lnTo>
                  <a:lnTo>
                    <a:pt x="71640" y="488612"/>
                  </a:lnTo>
                  <a:lnTo>
                    <a:pt x="71640" y="190677"/>
                  </a:lnTo>
                  <a:lnTo>
                    <a:pt x="81153" y="143474"/>
                  </a:lnTo>
                  <a:lnTo>
                    <a:pt x="107456" y="103531"/>
                  </a:lnTo>
                  <a:lnTo>
                    <a:pt x="147191" y="75879"/>
                  </a:lnTo>
                  <a:lnTo>
                    <a:pt x="197002" y="65544"/>
                  </a:lnTo>
                  <a:lnTo>
                    <a:pt x="339620" y="65544"/>
                  </a:lnTo>
                  <a:lnTo>
                    <a:pt x="314786" y="41273"/>
                  </a:lnTo>
                  <a:lnTo>
                    <a:pt x="279248" y="19038"/>
                  </a:lnTo>
                  <a:lnTo>
                    <a:pt x="239534" y="4933"/>
                  </a:lnTo>
                  <a:lnTo>
                    <a:pt x="197002" y="0"/>
                  </a:lnTo>
                  <a:close/>
                </a:path>
                <a:path w="388620" h="554354">
                  <a:moveTo>
                    <a:pt x="339620" y="65544"/>
                  </a:moveTo>
                  <a:lnTo>
                    <a:pt x="197002" y="65544"/>
                  </a:lnTo>
                  <a:lnTo>
                    <a:pt x="243357" y="75879"/>
                  </a:lnTo>
                  <a:lnTo>
                    <a:pt x="281320" y="103531"/>
                  </a:lnTo>
                  <a:lnTo>
                    <a:pt x="306973" y="143474"/>
                  </a:lnTo>
                  <a:lnTo>
                    <a:pt x="316395" y="190677"/>
                  </a:lnTo>
                  <a:lnTo>
                    <a:pt x="316395" y="488612"/>
                  </a:lnTo>
                  <a:lnTo>
                    <a:pt x="388023" y="488612"/>
                  </a:lnTo>
                  <a:lnTo>
                    <a:pt x="388023" y="190677"/>
                  </a:lnTo>
                  <a:lnTo>
                    <a:pt x="382766" y="146341"/>
                  </a:lnTo>
                  <a:lnTo>
                    <a:pt x="367903" y="105967"/>
                  </a:lnTo>
                  <a:lnTo>
                    <a:pt x="344790" y="70597"/>
                  </a:lnTo>
                  <a:lnTo>
                    <a:pt x="339620" y="65544"/>
                  </a:lnTo>
                  <a:close/>
                </a:path>
              </a:pathLst>
            </a:custGeom>
            <a:solidFill>
              <a:srgbClr val="58BCE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749664" y="5378310"/>
              <a:ext cx="387350" cy="554355"/>
            </a:xfrm>
            <a:custGeom>
              <a:avLst/>
              <a:gdLst/>
              <a:ahLst/>
              <a:cxnLst/>
              <a:rect l="l" t="t" r="r" b="b"/>
              <a:pathLst>
                <a:path w="387350" h="554354">
                  <a:moveTo>
                    <a:pt x="196456" y="0"/>
                  </a:moveTo>
                  <a:lnTo>
                    <a:pt x="151835" y="4933"/>
                  </a:lnTo>
                  <a:lnTo>
                    <a:pt x="110650" y="19038"/>
                  </a:lnTo>
                  <a:lnTo>
                    <a:pt x="74149" y="41273"/>
                  </a:lnTo>
                  <a:lnTo>
                    <a:pt x="43584" y="70597"/>
                  </a:lnTo>
                  <a:lnTo>
                    <a:pt x="20204" y="105967"/>
                  </a:lnTo>
                  <a:lnTo>
                    <a:pt x="5259" y="146341"/>
                  </a:lnTo>
                  <a:lnTo>
                    <a:pt x="0" y="190677"/>
                  </a:lnTo>
                  <a:lnTo>
                    <a:pt x="0" y="554158"/>
                  </a:lnTo>
                  <a:lnTo>
                    <a:pt x="386968" y="554158"/>
                  </a:lnTo>
                  <a:lnTo>
                    <a:pt x="386968" y="488612"/>
                  </a:lnTo>
                  <a:lnTo>
                    <a:pt x="71437" y="488612"/>
                  </a:lnTo>
                  <a:lnTo>
                    <a:pt x="71437" y="190677"/>
                  </a:lnTo>
                  <a:lnTo>
                    <a:pt x="80925" y="143474"/>
                  </a:lnTo>
                  <a:lnTo>
                    <a:pt x="107157" y="103531"/>
                  </a:lnTo>
                  <a:lnTo>
                    <a:pt x="146784" y="75879"/>
                  </a:lnTo>
                  <a:lnTo>
                    <a:pt x="196456" y="65544"/>
                  </a:lnTo>
                  <a:lnTo>
                    <a:pt x="338700" y="65544"/>
                  </a:lnTo>
                  <a:lnTo>
                    <a:pt x="313933" y="41273"/>
                  </a:lnTo>
                  <a:lnTo>
                    <a:pt x="278490" y="19038"/>
                  </a:lnTo>
                  <a:lnTo>
                    <a:pt x="238880" y="4933"/>
                  </a:lnTo>
                  <a:lnTo>
                    <a:pt x="196456" y="0"/>
                  </a:lnTo>
                  <a:close/>
                </a:path>
                <a:path w="387350" h="554354">
                  <a:moveTo>
                    <a:pt x="338700" y="65544"/>
                  </a:moveTo>
                  <a:lnTo>
                    <a:pt x="196456" y="65544"/>
                  </a:lnTo>
                  <a:lnTo>
                    <a:pt x="242692" y="75879"/>
                  </a:lnTo>
                  <a:lnTo>
                    <a:pt x="280554" y="103531"/>
                  </a:lnTo>
                  <a:lnTo>
                    <a:pt x="306136" y="143474"/>
                  </a:lnTo>
                  <a:lnTo>
                    <a:pt x="315531" y="190677"/>
                  </a:lnTo>
                  <a:lnTo>
                    <a:pt x="315531" y="488612"/>
                  </a:lnTo>
                  <a:lnTo>
                    <a:pt x="386968" y="488612"/>
                  </a:lnTo>
                  <a:lnTo>
                    <a:pt x="386968" y="190677"/>
                  </a:lnTo>
                  <a:lnTo>
                    <a:pt x="381727" y="146341"/>
                  </a:lnTo>
                  <a:lnTo>
                    <a:pt x="366905" y="105967"/>
                  </a:lnTo>
                  <a:lnTo>
                    <a:pt x="343856" y="70597"/>
                  </a:lnTo>
                  <a:lnTo>
                    <a:pt x="338700" y="65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9261766" y="5675891"/>
              <a:ext cx="167640" cy="626745"/>
            </a:xfrm>
            <a:custGeom>
              <a:avLst/>
              <a:gdLst/>
              <a:ahLst/>
              <a:cxnLst/>
              <a:rect l="l" t="t" r="r" b="b"/>
              <a:pathLst>
                <a:path w="167640" h="626745">
                  <a:moveTo>
                    <a:pt x="0" y="626719"/>
                  </a:moveTo>
                  <a:lnTo>
                    <a:pt x="167195" y="626719"/>
                  </a:lnTo>
                  <a:lnTo>
                    <a:pt x="167195" y="0"/>
                  </a:lnTo>
                  <a:lnTo>
                    <a:pt x="0" y="0"/>
                  </a:lnTo>
                  <a:lnTo>
                    <a:pt x="0" y="626719"/>
                  </a:lnTo>
                  <a:close/>
                </a:path>
              </a:pathLst>
            </a:custGeom>
            <a:solidFill>
              <a:srgbClr val="00608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8636101" y="5675891"/>
              <a:ext cx="626110" cy="626745"/>
            </a:xfrm>
            <a:custGeom>
              <a:avLst/>
              <a:gdLst/>
              <a:ahLst/>
              <a:cxnLst/>
              <a:rect l="l" t="t" r="r" b="b"/>
              <a:pathLst>
                <a:path w="626109" h="626745">
                  <a:moveTo>
                    <a:pt x="625665" y="0"/>
                  </a:moveTo>
                  <a:lnTo>
                    <a:pt x="0" y="0"/>
                  </a:lnTo>
                  <a:lnTo>
                    <a:pt x="0" y="626719"/>
                  </a:lnTo>
                  <a:lnTo>
                    <a:pt x="625665" y="626719"/>
                  </a:lnTo>
                  <a:lnTo>
                    <a:pt x="625665" y="0"/>
                  </a:lnTo>
                  <a:close/>
                </a:path>
              </a:pathLst>
            </a:custGeom>
            <a:solidFill>
              <a:srgbClr val="0072A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844305" y="5885180"/>
              <a:ext cx="214629" cy="208279"/>
            </a:xfrm>
            <a:custGeom>
              <a:avLst/>
              <a:gdLst/>
              <a:ahLst/>
              <a:cxnLst/>
              <a:rect l="l" t="t" r="r" b="b"/>
              <a:pathLst>
                <a:path w="214629" h="208279">
                  <a:moveTo>
                    <a:pt x="214515" y="64770"/>
                  </a:moveTo>
                  <a:lnTo>
                    <a:pt x="143014" y="64770"/>
                  </a:lnTo>
                  <a:lnTo>
                    <a:pt x="143014" y="0"/>
                  </a:lnTo>
                  <a:lnTo>
                    <a:pt x="66243" y="0"/>
                  </a:lnTo>
                  <a:lnTo>
                    <a:pt x="66243" y="64770"/>
                  </a:lnTo>
                  <a:lnTo>
                    <a:pt x="0" y="64770"/>
                  </a:lnTo>
                  <a:lnTo>
                    <a:pt x="0" y="143510"/>
                  </a:lnTo>
                  <a:lnTo>
                    <a:pt x="66243" y="143510"/>
                  </a:lnTo>
                  <a:lnTo>
                    <a:pt x="66243" y="208280"/>
                  </a:lnTo>
                  <a:lnTo>
                    <a:pt x="143014" y="208280"/>
                  </a:lnTo>
                  <a:lnTo>
                    <a:pt x="143014" y="143510"/>
                  </a:lnTo>
                  <a:lnTo>
                    <a:pt x="214515" y="143510"/>
                  </a:lnTo>
                  <a:lnTo>
                    <a:pt x="214515" y="647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1472112" y="4452950"/>
              <a:ext cx="131445" cy="1127760"/>
            </a:xfrm>
            <a:custGeom>
              <a:avLst/>
              <a:gdLst/>
              <a:ahLst/>
              <a:cxnLst/>
              <a:rect l="l" t="t" r="r" b="b"/>
              <a:pathLst>
                <a:path w="131445" h="1127760">
                  <a:moveTo>
                    <a:pt x="0" y="1127252"/>
                  </a:moveTo>
                  <a:lnTo>
                    <a:pt x="131445" y="1127252"/>
                  </a:lnTo>
                  <a:lnTo>
                    <a:pt x="131445" y="0"/>
                  </a:lnTo>
                  <a:lnTo>
                    <a:pt x="0" y="0"/>
                  </a:lnTo>
                  <a:lnTo>
                    <a:pt x="0" y="1127252"/>
                  </a:lnTo>
                  <a:close/>
                </a:path>
              </a:pathLst>
            </a:custGeom>
            <a:solidFill>
              <a:srgbClr val="00608B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0792815" y="4452950"/>
              <a:ext cx="679450" cy="1127760"/>
            </a:xfrm>
            <a:custGeom>
              <a:avLst/>
              <a:gdLst/>
              <a:ahLst/>
              <a:cxnLst/>
              <a:rect l="l" t="t" r="r" b="b"/>
              <a:pathLst>
                <a:path w="679450" h="1127760">
                  <a:moveTo>
                    <a:pt x="679297" y="0"/>
                  </a:moveTo>
                  <a:lnTo>
                    <a:pt x="0" y="0"/>
                  </a:lnTo>
                  <a:lnTo>
                    <a:pt x="0" y="1127252"/>
                  </a:lnTo>
                  <a:lnTo>
                    <a:pt x="679297" y="1127252"/>
                  </a:lnTo>
                  <a:lnTo>
                    <a:pt x="679297" y="0"/>
                  </a:lnTo>
                  <a:close/>
                </a:path>
              </a:pathLst>
            </a:custGeom>
            <a:solidFill>
              <a:srgbClr val="0072A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0870628" y="4524451"/>
              <a:ext cx="530225" cy="847725"/>
            </a:xfrm>
            <a:custGeom>
              <a:avLst/>
              <a:gdLst/>
              <a:ahLst/>
              <a:cxnLst/>
              <a:rect l="l" t="t" r="r" b="b"/>
              <a:pathLst>
                <a:path w="530225" h="847725">
                  <a:moveTo>
                    <a:pt x="529983" y="0"/>
                  </a:moveTo>
                  <a:lnTo>
                    <a:pt x="0" y="0"/>
                  </a:lnTo>
                  <a:lnTo>
                    <a:pt x="0" y="847547"/>
                  </a:lnTo>
                  <a:lnTo>
                    <a:pt x="529983" y="847547"/>
                  </a:lnTo>
                  <a:lnTo>
                    <a:pt x="529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085143" y="5419318"/>
              <a:ext cx="118821" cy="1198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0966322" y="4787341"/>
              <a:ext cx="363220" cy="316865"/>
            </a:xfrm>
            <a:custGeom>
              <a:avLst/>
              <a:gdLst/>
              <a:ahLst/>
              <a:cxnLst/>
              <a:rect l="l" t="t" r="r" b="b"/>
              <a:pathLst>
                <a:path w="363220" h="316864">
                  <a:moveTo>
                    <a:pt x="309156" y="0"/>
                  </a:moveTo>
                  <a:lnTo>
                    <a:pt x="130390" y="209257"/>
                  </a:lnTo>
                  <a:lnTo>
                    <a:pt x="47320" y="125133"/>
                  </a:lnTo>
                  <a:lnTo>
                    <a:pt x="0" y="178752"/>
                  </a:lnTo>
                  <a:lnTo>
                    <a:pt x="136702" y="316509"/>
                  </a:lnTo>
                  <a:lnTo>
                    <a:pt x="362775" y="47320"/>
                  </a:lnTo>
                  <a:lnTo>
                    <a:pt x="309156" y="0"/>
                  </a:lnTo>
                  <a:close/>
                </a:path>
              </a:pathLst>
            </a:custGeom>
            <a:solidFill>
              <a:srgbClr val="A0A0A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9571977" y="6146990"/>
              <a:ext cx="1721485" cy="156210"/>
            </a:xfrm>
            <a:custGeom>
              <a:avLst/>
              <a:gdLst/>
              <a:ahLst/>
              <a:cxnLst/>
              <a:rect l="l" t="t" r="r" b="b"/>
              <a:pathLst>
                <a:path w="1721484" h="156210">
                  <a:moveTo>
                    <a:pt x="1376464" y="42062"/>
                  </a:moveTo>
                  <a:lnTo>
                    <a:pt x="0" y="42062"/>
                  </a:lnTo>
                  <a:lnTo>
                    <a:pt x="0" y="155625"/>
                  </a:lnTo>
                  <a:lnTo>
                    <a:pt x="1376464" y="155625"/>
                  </a:lnTo>
                  <a:lnTo>
                    <a:pt x="1376464" y="42062"/>
                  </a:lnTo>
                  <a:close/>
                </a:path>
                <a:path w="1721484" h="156210">
                  <a:moveTo>
                    <a:pt x="1721370" y="42062"/>
                  </a:moveTo>
                  <a:lnTo>
                    <a:pt x="1590979" y="0"/>
                  </a:lnTo>
                  <a:lnTo>
                    <a:pt x="1590979" y="84124"/>
                  </a:lnTo>
                  <a:lnTo>
                    <a:pt x="1721370" y="42062"/>
                  </a:lnTo>
                  <a:close/>
                </a:path>
              </a:pathLst>
            </a:custGeom>
            <a:solidFill>
              <a:srgbClr val="0072A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9571976" y="6081787"/>
              <a:ext cx="1376680" cy="107314"/>
            </a:xfrm>
            <a:custGeom>
              <a:avLst/>
              <a:gdLst/>
              <a:ahLst/>
              <a:cxnLst/>
              <a:rect l="l" t="t" r="r" b="b"/>
              <a:pathLst>
                <a:path w="1376679" h="107314">
                  <a:moveTo>
                    <a:pt x="1376464" y="0"/>
                  </a:moveTo>
                  <a:lnTo>
                    <a:pt x="0" y="0"/>
                  </a:lnTo>
                  <a:lnTo>
                    <a:pt x="0" y="107257"/>
                  </a:lnTo>
                  <a:lnTo>
                    <a:pt x="1376464" y="107257"/>
                  </a:lnTo>
                  <a:lnTo>
                    <a:pt x="1376464" y="0"/>
                  </a:lnTo>
                  <a:close/>
                </a:path>
              </a:pathLst>
            </a:custGeom>
            <a:solidFill>
              <a:srgbClr val="58BCE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1444605" y="6458260"/>
            <a:ext cx="16510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2323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92056" y="0"/>
            <a:ext cx="2558415" cy="932815"/>
          </a:xfrm>
          <a:custGeom>
            <a:avLst/>
            <a:gdLst/>
            <a:ahLst/>
            <a:cxnLst/>
            <a:rect l="l" t="t" r="r" b="b"/>
            <a:pathLst>
              <a:path w="2558415" h="932815">
                <a:moveTo>
                  <a:pt x="2558313" y="0"/>
                </a:moveTo>
                <a:lnTo>
                  <a:pt x="0" y="0"/>
                </a:lnTo>
                <a:lnTo>
                  <a:pt x="0" y="932814"/>
                </a:lnTo>
                <a:lnTo>
                  <a:pt x="2558313" y="932814"/>
                </a:lnTo>
                <a:lnTo>
                  <a:pt x="25583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33295" y="1026667"/>
          <a:ext cx="7287895" cy="5599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1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6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880">
                <a:tc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First-level Criteria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Second-level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Criteria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Third-level Criteria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40">
                <a:tc row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Student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training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quality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8285" marR="202565" indent="-34925">
                        <a:lnSpc>
                          <a:spcPts val="1200"/>
                        </a:lnSpc>
                        <a:spcBef>
                          <a:spcPts val="17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A1. Ideological</a:t>
                      </a:r>
                      <a:r>
                        <a:rPr sz="11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 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political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education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S1.Characteristics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achievement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ideological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political</a:t>
                      </a:r>
                      <a:r>
                        <a:rPr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education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863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A2. Cultivation</a:t>
                      </a:r>
                      <a:r>
                        <a:rPr sz="11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process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S2.Quality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1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materials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S3.Curriculum construction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1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quality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S4.Achievement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the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education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through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scientific research</a:t>
                      </a:r>
                      <a:r>
                        <a:rPr sz="110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practice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S5.Students’ international</a:t>
                      </a:r>
                      <a:r>
                        <a:rPr sz="110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exchange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6065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A3. Enrolled</a:t>
                      </a:r>
                      <a:r>
                        <a:rPr sz="11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students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47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S6.Enrolled students’ representative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achievement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47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S7.Quality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1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dissertation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5433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A4.</a:t>
                      </a:r>
                      <a:r>
                        <a:rPr sz="11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Graduates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28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S8.Quality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student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employment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career</a:t>
                      </a:r>
                      <a:r>
                        <a:rPr sz="11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development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28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S9.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Feedback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employers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020">
                <a:tc rowSpan="3"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B.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Staff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resources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B1. 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1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staff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41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S10. 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Teachers’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ethics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100" spc="-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morality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41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S11. </a:t>
                      </a:r>
                      <a:r>
                        <a:rPr sz="1100" spc="-35" dirty="0">
                          <a:latin typeface="Times New Roman"/>
                          <a:cs typeface="Times New Roman"/>
                        </a:rPr>
                        <a:t>Teaching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staff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team</a:t>
                      </a:r>
                      <a:r>
                        <a:rPr sz="11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construction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B2. Platform</a:t>
                      </a:r>
                      <a:r>
                        <a:rPr sz="11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resources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S12.Supporting platforms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major instruments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020"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45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C.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5085" marR="38100" indent="449580">
                        <a:lnSpc>
                          <a:spcPts val="17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Scientific  research performance  (art/design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practice)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5890" marR="125095" algn="ctr">
                        <a:lnSpc>
                          <a:spcPct val="9450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C1.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Scientific</a:t>
                      </a:r>
                      <a:r>
                        <a:rPr sz="11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research 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achievement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(and 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transformation)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S13.Quality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academic</a:t>
                      </a:r>
                      <a:r>
                        <a:rPr sz="11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publications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S14.Quality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academic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books 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S15.Patent transformation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60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 marR="648970" indent="-666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S16.Research,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development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transformation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new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varieties 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S17.Research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development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new drugs 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550545" marR="20320" indent="-519430">
                        <a:lnSpc>
                          <a:spcPts val="1200"/>
                        </a:lnSpc>
                        <a:spcBef>
                          <a:spcPts val="310"/>
                        </a:spcBef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C2.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Research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funding and 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awards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S18.Research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funding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S19.Research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awards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560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8460" marR="306070" indent="-61594">
                        <a:lnSpc>
                          <a:spcPts val="1200"/>
                        </a:lnSpc>
                        <a:spcBef>
                          <a:spcPts val="175"/>
                        </a:spcBef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C3. Art</a:t>
                      </a:r>
                      <a:r>
                        <a:rPr sz="1100" spc="-1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practice 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achievements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S20.Art practice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achievement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838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10820" marR="113664" indent="-86360">
                        <a:lnSpc>
                          <a:spcPts val="1200"/>
                        </a:lnSpc>
                        <a:spcBef>
                          <a:spcPts val="325"/>
                        </a:spcBef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C4.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Art/design</a:t>
                      </a:r>
                      <a:r>
                        <a:rPr sz="1100" spc="-1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practice  projects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1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awards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S21.Art/design practice projects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S22.Art/design practice awards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6020">
                <a:tc rowSpan="3"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165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D.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08279" marR="201295" indent="-635" algn="ctr">
                        <a:lnSpc>
                          <a:spcPts val="1390"/>
                        </a:lnSpc>
                        <a:spcBef>
                          <a:spcPts val="65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Social service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and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discipline</a:t>
                      </a:r>
                      <a:r>
                        <a:rPr sz="12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reputation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D1. Societal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service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S23.Societal service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1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contribution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D2. Discipline</a:t>
                      </a:r>
                      <a:r>
                        <a:rPr sz="11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reputation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28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S24.Investigation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domestic</a:t>
                      </a:r>
                      <a:r>
                        <a:rPr sz="11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reputation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28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S25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Investigation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international reputation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1444605" y="6458260"/>
            <a:ext cx="16510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1463" y="344931"/>
            <a:ext cx="100780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New framework </a:t>
            </a:r>
            <a:r>
              <a:rPr sz="2800" dirty="0"/>
              <a:t>for the National </a:t>
            </a:r>
            <a:r>
              <a:rPr sz="2800" spc="-5" dirty="0"/>
              <a:t>Disciplinary Evaluation in</a:t>
            </a:r>
            <a:r>
              <a:rPr sz="2800" spc="-10" dirty="0"/>
              <a:t> </a:t>
            </a:r>
            <a:r>
              <a:rPr sz="2800" dirty="0"/>
              <a:t>China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962487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325" y="135280"/>
            <a:ext cx="576580" cy="576580"/>
            <a:chOff x="119325" y="135280"/>
            <a:chExt cx="576580" cy="576580"/>
          </a:xfrm>
        </p:grpSpPr>
        <p:sp>
          <p:nvSpPr>
            <p:cNvPr id="3" name="object 3"/>
            <p:cNvSpPr/>
            <p:nvPr/>
          </p:nvSpPr>
          <p:spPr>
            <a:xfrm>
              <a:off x="371325" y="387273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4">
                  <a:moveTo>
                    <a:pt x="323999" y="0"/>
                  </a:moveTo>
                  <a:lnTo>
                    <a:pt x="0" y="0"/>
                  </a:lnTo>
                  <a:lnTo>
                    <a:pt x="0" y="324002"/>
                  </a:lnTo>
                  <a:lnTo>
                    <a:pt x="323999" y="324002"/>
                  </a:lnTo>
                  <a:lnTo>
                    <a:pt x="323999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19325" y="135280"/>
              <a:ext cx="252095" cy="252095"/>
            </a:xfrm>
            <a:custGeom>
              <a:avLst/>
              <a:gdLst/>
              <a:ahLst/>
              <a:cxnLst/>
              <a:rect l="l" t="t" r="r" b="b"/>
              <a:pathLst>
                <a:path w="252095" h="252095">
                  <a:moveTo>
                    <a:pt x="252000" y="0"/>
                  </a:moveTo>
                  <a:lnTo>
                    <a:pt x="0" y="0"/>
                  </a:lnTo>
                  <a:lnTo>
                    <a:pt x="0" y="251993"/>
                  </a:lnTo>
                  <a:lnTo>
                    <a:pt x="252000" y="251993"/>
                  </a:lnTo>
                  <a:lnTo>
                    <a:pt x="252000" y="0"/>
                  </a:lnTo>
                  <a:close/>
                </a:path>
              </a:pathLst>
            </a:custGeom>
            <a:solidFill>
              <a:srgbClr val="3159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482705" y="6470960"/>
            <a:ext cx="889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5326" y="938466"/>
            <a:ext cx="3627120" cy="63500"/>
          </a:xfrm>
          <a:custGeom>
            <a:avLst/>
            <a:gdLst/>
            <a:ahLst/>
            <a:cxnLst/>
            <a:rect l="l" t="t" r="r" b="b"/>
            <a:pathLst>
              <a:path w="3627120" h="63500">
                <a:moveTo>
                  <a:pt x="3626547" y="0"/>
                </a:moveTo>
                <a:lnTo>
                  <a:pt x="0" y="0"/>
                </a:lnTo>
                <a:lnTo>
                  <a:pt x="0" y="63322"/>
                </a:lnTo>
                <a:lnTo>
                  <a:pt x="3626547" y="63322"/>
                </a:lnTo>
                <a:lnTo>
                  <a:pt x="3626547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43455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C8CD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31004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492056" y="0"/>
            <a:ext cx="2558415" cy="932815"/>
            <a:chOff x="9492056" y="0"/>
            <a:chExt cx="2558415" cy="932815"/>
          </a:xfrm>
        </p:grpSpPr>
        <p:sp>
          <p:nvSpPr>
            <p:cNvPr id="10" name="object 10"/>
            <p:cNvSpPr/>
            <p:nvPr/>
          </p:nvSpPr>
          <p:spPr>
            <a:xfrm>
              <a:off x="9657080" y="204868"/>
              <a:ext cx="2163597" cy="6888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492056" y="0"/>
              <a:ext cx="2558415" cy="932815"/>
            </a:xfrm>
            <a:custGeom>
              <a:avLst/>
              <a:gdLst/>
              <a:ahLst/>
              <a:cxnLst/>
              <a:rect l="l" t="t" r="r" b="b"/>
              <a:pathLst>
                <a:path w="2558415" h="932815">
                  <a:moveTo>
                    <a:pt x="2558313" y="0"/>
                  </a:moveTo>
                  <a:lnTo>
                    <a:pt x="0" y="0"/>
                  </a:lnTo>
                  <a:lnTo>
                    <a:pt x="0" y="932814"/>
                  </a:lnTo>
                  <a:lnTo>
                    <a:pt x="2558313" y="932814"/>
                  </a:lnTo>
                  <a:lnTo>
                    <a:pt x="25583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1933295" y="1026667"/>
          <a:ext cx="7287895" cy="5599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1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6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880">
                <a:tc>
                  <a:txBody>
                    <a:bodyPr/>
                    <a:lstStyle/>
                    <a:p>
                      <a:pPr marL="220979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First-level Criteria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Second-level</a:t>
                      </a:r>
                      <a:r>
                        <a:rPr sz="1200" b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Criteria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Third-level Criteria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040">
                <a:tc row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A.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Student</a:t>
                      </a:r>
                      <a:r>
                        <a:rPr sz="14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training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quality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8285" marR="202565" indent="-34925">
                        <a:lnSpc>
                          <a:spcPts val="1200"/>
                        </a:lnSpc>
                        <a:spcBef>
                          <a:spcPts val="175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A1. Ideological</a:t>
                      </a:r>
                      <a:r>
                        <a:rPr sz="1100" spc="-114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and 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political</a:t>
                      </a:r>
                      <a:r>
                        <a:rPr sz="1100" spc="-5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education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S1.Characteristics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3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achievement </a:t>
                      </a:r>
                      <a:r>
                        <a:rPr sz="1100" spc="-1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ideological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political</a:t>
                      </a:r>
                      <a:r>
                        <a:rPr sz="1100" spc="-7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education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8636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A2. Cultivation</a:t>
                      </a:r>
                      <a:r>
                        <a:rPr sz="1100" spc="-6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process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S2.Quality </a:t>
                      </a:r>
                      <a:r>
                        <a:rPr sz="1100" spc="-1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100" spc="-7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materials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S3.Curriculum construction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100" spc="-114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quality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S4.Achievement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the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education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through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scientific research</a:t>
                      </a:r>
                      <a:r>
                        <a:rPr sz="110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practice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S5.Students’ international</a:t>
                      </a:r>
                      <a:r>
                        <a:rPr sz="1100" spc="-1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exchange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6065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A3. Enrolled</a:t>
                      </a:r>
                      <a:r>
                        <a:rPr sz="1100" spc="-6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students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47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S6.Enrolled students’ representative</a:t>
                      </a:r>
                      <a:r>
                        <a:rPr sz="1100" spc="-4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achievement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47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S7.Quality </a:t>
                      </a:r>
                      <a:r>
                        <a:rPr sz="1100" spc="-1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100" spc="-5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dissertation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35433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A4.</a:t>
                      </a:r>
                      <a:r>
                        <a:rPr sz="1100" spc="-4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Graduates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28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S8.Quality </a:t>
                      </a:r>
                      <a:r>
                        <a:rPr sz="1100" spc="-1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student </a:t>
                      </a:r>
                      <a:r>
                        <a:rPr sz="1100" spc="-3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employment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career</a:t>
                      </a:r>
                      <a:r>
                        <a:rPr sz="1100" spc="-9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development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28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S9. </a:t>
                      </a:r>
                      <a:r>
                        <a:rPr sz="1100" spc="-3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Feedback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sz="1100" spc="-1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employers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1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020">
                <a:tc rowSpan="3"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  <a:spcBef>
                          <a:spcPts val="640"/>
                        </a:spcBef>
                      </a:pPr>
                      <a:r>
                        <a:rPr sz="140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B.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Staff </a:t>
                      </a:r>
                      <a:r>
                        <a:rPr sz="140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400" spc="-1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resources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  <a:spcBef>
                          <a:spcPts val="820"/>
                        </a:spcBef>
                      </a:pP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B1. </a:t>
                      </a:r>
                      <a:r>
                        <a:rPr sz="1100" spc="-3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Teaching</a:t>
                      </a:r>
                      <a:r>
                        <a:rPr sz="1100" spc="-8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staff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414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S10. </a:t>
                      </a:r>
                      <a:r>
                        <a:rPr sz="1100" spc="-3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Teachers’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ethics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100" spc="-15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morality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414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3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S11. </a:t>
                      </a:r>
                      <a:r>
                        <a:rPr sz="1100" spc="-3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Teaching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staff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team</a:t>
                      </a:r>
                      <a:r>
                        <a:rPr sz="1100" spc="-9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construction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B2. Platform</a:t>
                      </a:r>
                      <a:r>
                        <a:rPr sz="1100" spc="-9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resources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S12.Supporting platforms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major instruments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8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020"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45"/>
                        </a:lnSpc>
                      </a:pPr>
                      <a:r>
                        <a:rPr sz="140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C.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45085" marR="38100" indent="449580">
                        <a:lnSpc>
                          <a:spcPts val="17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Scientific  research performance  (art/design</a:t>
                      </a:r>
                      <a:r>
                        <a:rPr sz="1400" spc="-1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practice)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35890" marR="125095" algn="ctr">
                        <a:lnSpc>
                          <a:spcPct val="94500"/>
                        </a:lnSpc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C1.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Scientific</a:t>
                      </a:r>
                      <a:r>
                        <a:rPr sz="1100" spc="-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research 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achievement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(and 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transformation)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S13.Quality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academic</a:t>
                      </a:r>
                      <a:r>
                        <a:rPr sz="11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publications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S14.Quality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academic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books 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S15.Patent transformation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60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 marR="648970" indent="-6667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S16.Research,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development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transformation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new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varieties 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S17.Research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100" spc="-30" dirty="0">
                          <a:latin typeface="Times New Roman"/>
                          <a:cs typeface="Times New Roman"/>
                        </a:rPr>
                        <a:t>development </a:t>
                      </a:r>
                      <a:r>
                        <a:rPr sz="1100" spc="-1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new drugs (for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550545" marR="20320" indent="-519430">
                        <a:lnSpc>
                          <a:spcPts val="1200"/>
                        </a:lnSpc>
                        <a:spcBef>
                          <a:spcPts val="310"/>
                        </a:spcBef>
                      </a:pP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C2.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Research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funding and 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awards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S18.Research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funding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S19.Research</a:t>
                      </a:r>
                      <a:r>
                        <a:rPr sz="11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awards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7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560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8460" marR="306070" indent="-61594">
                        <a:lnSpc>
                          <a:spcPts val="1200"/>
                        </a:lnSpc>
                        <a:spcBef>
                          <a:spcPts val="175"/>
                        </a:spcBef>
                      </a:pP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C3. Art</a:t>
                      </a:r>
                      <a:r>
                        <a:rPr sz="1100" spc="-16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practice  </a:t>
                      </a:r>
                      <a:r>
                        <a:rPr sz="1100" spc="-3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achievements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S20.Art practice </a:t>
                      </a:r>
                      <a:r>
                        <a:rPr sz="1100" spc="-3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achievement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7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8382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10820" marR="113664" indent="-86360">
                        <a:lnSpc>
                          <a:spcPts val="1200"/>
                        </a:lnSpc>
                        <a:spcBef>
                          <a:spcPts val="325"/>
                        </a:spcBef>
                      </a:pP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C4.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Art/design</a:t>
                      </a:r>
                      <a:r>
                        <a:rPr sz="1100" spc="-14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practice  projects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100" spc="-6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3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awards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1275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S21.Art/design practice projects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7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275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S22.Art/design practice awards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7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6020">
                <a:tc rowSpan="3">
                  <a:txBody>
                    <a:bodyPr/>
                    <a:lstStyle/>
                    <a:p>
                      <a:pPr algn="ctr">
                        <a:lnSpc>
                          <a:spcPts val="1415"/>
                        </a:lnSpc>
                        <a:spcBef>
                          <a:spcPts val="165"/>
                        </a:spcBef>
                      </a:pPr>
                      <a:r>
                        <a:rPr sz="1200" spc="-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08279" marR="201295" indent="-635" algn="ctr">
                        <a:lnSpc>
                          <a:spcPts val="1390"/>
                        </a:lnSpc>
                        <a:spcBef>
                          <a:spcPts val="65"/>
                        </a:spcBef>
                      </a:pPr>
                      <a:r>
                        <a:rPr sz="1200" spc="-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Social service </a:t>
                      </a:r>
                      <a:r>
                        <a:rPr sz="120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and  </a:t>
                      </a:r>
                      <a:r>
                        <a:rPr sz="1200" spc="-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discipline</a:t>
                      </a:r>
                      <a:r>
                        <a:rPr sz="1200" spc="-5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reputation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D1. Societal</a:t>
                      </a:r>
                      <a:r>
                        <a:rPr sz="1100" spc="-5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service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S23.Societal service 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11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latin typeface="Times New Roman"/>
                          <a:cs typeface="Times New Roman"/>
                        </a:rPr>
                        <a:t>contribution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D2. Discipline</a:t>
                      </a:r>
                      <a:r>
                        <a:rPr sz="1100" spc="-7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reputation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10287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S24.Investigation </a:t>
                      </a:r>
                      <a:r>
                        <a:rPr sz="1100" spc="-1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domestic</a:t>
                      </a:r>
                      <a:r>
                        <a:rPr sz="1100" spc="-8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reputation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BFBFB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60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9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2870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BFBFBF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S25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Investigation </a:t>
                      </a:r>
                      <a:r>
                        <a:rPr sz="1100" spc="-1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international reputation </a:t>
                      </a:r>
                      <a:r>
                        <a:rPr sz="1100" spc="-20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(for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sz="1100" spc="-10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spc="-25" dirty="0">
                          <a:solidFill>
                            <a:srgbClr val="A6A6A6"/>
                          </a:solidFill>
                          <a:latin typeface="Times New Roman"/>
                          <a:cs typeface="Times New Roman"/>
                        </a:rPr>
                        <a:t>disciplines)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BFBFB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BFBFBF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grpSp>
        <p:nvGrpSpPr>
          <p:cNvPr id="13" name="object 13"/>
          <p:cNvGrpSpPr/>
          <p:nvPr/>
        </p:nvGrpSpPr>
        <p:grpSpPr>
          <a:xfrm>
            <a:off x="1508302" y="1257300"/>
            <a:ext cx="2085975" cy="1922145"/>
            <a:chOff x="1508302" y="1257300"/>
            <a:chExt cx="2085975" cy="1922145"/>
          </a:xfrm>
        </p:grpSpPr>
        <p:sp>
          <p:nvSpPr>
            <p:cNvPr id="14" name="object 14"/>
            <p:cNvSpPr/>
            <p:nvPr/>
          </p:nvSpPr>
          <p:spPr>
            <a:xfrm>
              <a:off x="1973173" y="1270000"/>
              <a:ext cx="1608455" cy="1896745"/>
            </a:xfrm>
            <a:custGeom>
              <a:avLst/>
              <a:gdLst/>
              <a:ahLst/>
              <a:cxnLst/>
              <a:rect l="l" t="t" r="r" b="b"/>
              <a:pathLst>
                <a:path w="1608454" h="1896745">
                  <a:moveTo>
                    <a:pt x="0" y="268042"/>
                  </a:moveTo>
                  <a:lnTo>
                    <a:pt x="4318" y="219861"/>
                  </a:lnTo>
                  <a:lnTo>
                    <a:pt x="16769" y="174513"/>
                  </a:lnTo>
                  <a:lnTo>
                    <a:pt x="36595" y="132756"/>
                  </a:lnTo>
                  <a:lnTo>
                    <a:pt x="63040" y="95346"/>
                  </a:lnTo>
                  <a:lnTo>
                    <a:pt x="95346" y="63040"/>
                  </a:lnTo>
                  <a:lnTo>
                    <a:pt x="132756" y="36595"/>
                  </a:lnTo>
                  <a:lnTo>
                    <a:pt x="174514" y="16769"/>
                  </a:lnTo>
                  <a:lnTo>
                    <a:pt x="219862" y="4318"/>
                  </a:lnTo>
                  <a:lnTo>
                    <a:pt x="268043" y="0"/>
                  </a:lnTo>
                  <a:lnTo>
                    <a:pt x="1340180" y="0"/>
                  </a:lnTo>
                  <a:lnTo>
                    <a:pt x="1388360" y="4318"/>
                  </a:lnTo>
                  <a:lnTo>
                    <a:pt x="1433706" y="16769"/>
                  </a:lnTo>
                  <a:lnTo>
                    <a:pt x="1475463" y="36595"/>
                  </a:lnTo>
                  <a:lnTo>
                    <a:pt x="1512873" y="63040"/>
                  </a:lnTo>
                  <a:lnTo>
                    <a:pt x="1545179" y="95346"/>
                  </a:lnTo>
                  <a:lnTo>
                    <a:pt x="1571624" y="132756"/>
                  </a:lnTo>
                  <a:lnTo>
                    <a:pt x="1591451" y="174513"/>
                  </a:lnTo>
                  <a:lnTo>
                    <a:pt x="1603902" y="219861"/>
                  </a:lnTo>
                  <a:lnTo>
                    <a:pt x="1608220" y="268042"/>
                  </a:lnTo>
                  <a:lnTo>
                    <a:pt x="1608220" y="1628660"/>
                  </a:lnTo>
                  <a:lnTo>
                    <a:pt x="1603902" y="1676843"/>
                  </a:lnTo>
                  <a:lnTo>
                    <a:pt x="1591451" y="1722192"/>
                  </a:lnTo>
                  <a:lnTo>
                    <a:pt x="1571624" y="1763951"/>
                  </a:lnTo>
                  <a:lnTo>
                    <a:pt x="1545179" y="1801362"/>
                  </a:lnTo>
                  <a:lnTo>
                    <a:pt x="1512873" y="1833669"/>
                  </a:lnTo>
                  <a:lnTo>
                    <a:pt x="1475463" y="1860114"/>
                  </a:lnTo>
                  <a:lnTo>
                    <a:pt x="1433706" y="1879941"/>
                  </a:lnTo>
                  <a:lnTo>
                    <a:pt x="1388360" y="1892392"/>
                  </a:lnTo>
                  <a:lnTo>
                    <a:pt x="1340180" y="1896711"/>
                  </a:lnTo>
                  <a:lnTo>
                    <a:pt x="268043" y="1896711"/>
                  </a:lnTo>
                  <a:lnTo>
                    <a:pt x="219862" y="1892392"/>
                  </a:lnTo>
                  <a:lnTo>
                    <a:pt x="174514" y="1879941"/>
                  </a:lnTo>
                  <a:lnTo>
                    <a:pt x="132756" y="1860114"/>
                  </a:lnTo>
                  <a:lnTo>
                    <a:pt x="95346" y="1833669"/>
                  </a:lnTo>
                  <a:lnTo>
                    <a:pt x="63040" y="1801362"/>
                  </a:lnTo>
                  <a:lnTo>
                    <a:pt x="36595" y="1763951"/>
                  </a:lnTo>
                  <a:lnTo>
                    <a:pt x="16769" y="1722192"/>
                  </a:lnTo>
                  <a:lnTo>
                    <a:pt x="4318" y="1676843"/>
                  </a:lnTo>
                  <a:lnTo>
                    <a:pt x="0" y="1628660"/>
                  </a:lnTo>
                  <a:lnTo>
                    <a:pt x="0" y="268042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508302" y="2180259"/>
              <a:ext cx="465455" cy="76200"/>
            </a:xfrm>
            <a:custGeom>
              <a:avLst/>
              <a:gdLst/>
              <a:ahLst/>
              <a:cxnLst/>
              <a:rect l="l" t="t" r="r" b="b"/>
              <a:pathLst>
                <a:path w="465455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1275"/>
                  </a:lnTo>
                  <a:lnTo>
                    <a:pt x="63500" y="41275"/>
                  </a:lnTo>
                  <a:lnTo>
                    <a:pt x="63500" y="34925"/>
                  </a:lnTo>
                  <a:lnTo>
                    <a:pt x="76200" y="34925"/>
                  </a:lnTo>
                  <a:lnTo>
                    <a:pt x="76200" y="0"/>
                  </a:lnTo>
                  <a:close/>
                </a:path>
                <a:path w="465455" h="76200">
                  <a:moveTo>
                    <a:pt x="76200" y="34925"/>
                  </a:moveTo>
                  <a:lnTo>
                    <a:pt x="63500" y="34925"/>
                  </a:lnTo>
                  <a:lnTo>
                    <a:pt x="63500" y="41275"/>
                  </a:lnTo>
                  <a:lnTo>
                    <a:pt x="76200" y="41275"/>
                  </a:lnTo>
                  <a:lnTo>
                    <a:pt x="76200" y="34925"/>
                  </a:lnTo>
                  <a:close/>
                </a:path>
                <a:path w="465455" h="76200">
                  <a:moveTo>
                    <a:pt x="464870" y="34925"/>
                  </a:moveTo>
                  <a:lnTo>
                    <a:pt x="76200" y="34925"/>
                  </a:lnTo>
                  <a:lnTo>
                    <a:pt x="76200" y="41275"/>
                  </a:lnTo>
                  <a:lnTo>
                    <a:pt x="464870" y="41275"/>
                  </a:lnTo>
                  <a:lnTo>
                    <a:pt x="464870" y="34925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089740" y="5919537"/>
            <a:ext cx="6835775" cy="938530"/>
            <a:chOff x="5089740" y="5919537"/>
            <a:chExt cx="6835775" cy="938530"/>
          </a:xfrm>
        </p:grpSpPr>
        <p:sp>
          <p:nvSpPr>
            <p:cNvPr id="17" name="object 17"/>
            <p:cNvSpPr/>
            <p:nvPr/>
          </p:nvSpPr>
          <p:spPr>
            <a:xfrm>
              <a:off x="11088306" y="5919537"/>
              <a:ext cx="831215" cy="938530"/>
            </a:xfrm>
            <a:custGeom>
              <a:avLst/>
              <a:gdLst/>
              <a:ahLst/>
              <a:cxnLst/>
              <a:rect l="l" t="t" r="r" b="b"/>
              <a:pathLst>
                <a:path w="831215" h="938529">
                  <a:moveTo>
                    <a:pt x="830821" y="0"/>
                  </a:moveTo>
                  <a:lnTo>
                    <a:pt x="0" y="0"/>
                  </a:lnTo>
                  <a:lnTo>
                    <a:pt x="0" y="938462"/>
                  </a:lnTo>
                  <a:lnTo>
                    <a:pt x="830821" y="938462"/>
                  </a:lnTo>
                  <a:lnTo>
                    <a:pt x="8308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9574415" y="5926938"/>
              <a:ext cx="2345055" cy="430530"/>
            </a:xfrm>
            <a:custGeom>
              <a:avLst/>
              <a:gdLst/>
              <a:ahLst/>
              <a:cxnLst/>
              <a:rect l="l" t="t" r="r" b="b"/>
              <a:pathLst>
                <a:path w="2345054" h="430529">
                  <a:moveTo>
                    <a:pt x="0" y="71746"/>
                  </a:moveTo>
                  <a:lnTo>
                    <a:pt x="5638" y="43819"/>
                  </a:lnTo>
                  <a:lnTo>
                    <a:pt x="21014" y="21014"/>
                  </a:lnTo>
                  <a:lnTo>
                    <a:pt x="43819" y="5638"/>
                  </a:lnTo>
                  <a:lnTo>
                    <a:pt x="71746" y="0"/>
                  </a:lnTo>
                  <a:lnTo>
                    <a:pt x="2272961" y="0"/>
                  </a:lnTo>
                  <a:lnTo>
                    <a:pt x="2300891" y="5638"/>
                  </a:lnTo>
                  <a:lnTo>
                    <a:pt x="2323697" y="21014"/>
                  </a:lnTo>
                  <a:lnTo>
                    <a:pt x="2339073" y="43819"/>
                  </a:lnTo>
                  <a:lnTo>
                    <a:pt x="2344711" y="71746"/>
                  </a:lnTo>
                  <a:lnTo>
                    <a:pt x="2344711" y="358725"/>
                  </a:lnTo>
                  <a:lnTo>
                    <a:pt x="2339073" y="386652"/>
                  </a:lnTo>
                  <a:lnTo>
                    <a:pt x="2323697" y="409458"/>
                  </a:lnTo>
                  <a:lnTo>
                    <a:pt x="2300891" y="424834"/>
                  </a:lnTo>
                  <a:lnTo>
                    <a:pt x="2272961" y="430472"/>
                  </a:lnTo>
                  <a:lnTo>
                    <a:pt x="71746" y="430472"/>
                  </a:lnTo>
                  <a:lnTo>
                    <a:pt x="43819" y="424834"/>
                  </a:lnTo>
                  <a:lnTo>
                    <a:pt x="21014" y="409458"/>
                  </a:lnTo>
                  <a:lnTo>
                    <a:pt x="5638" y="386652"/>
                  </a:lnTo>
                  <a:lnTo>
                    <a:pt x="0" y="358725"/>
                  </a:lnTo>
                  <a:lnTo>
                    <a:pt x="0" y="71746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102440" y="6053274"/>
              <a:ext cx="4097020" cy="177800"/>
            </a:xfrm>
            <a:custGeom>
              <a:avLst/>
              <a:gdLst/>
              <a:ahLst/>
              <a:cxnLst/>
              <a:rect l="l" t="t" r="r" b="b"/>
              <a:pathLst>
                <a:path w="4097020" h="177800">
                  <a:moveTo>
                    <a:pt x="0" y="29631"/>
                  </a:moveTo>
                  <a:lnTo>
                    <a:pt x="2328" y="18097"/>
                  </a:lnTo>
                  <a:lnTo>
                    <a:pt x="8678" y="8678"/>
                  </a:lnTo>
                  <a:lnTo>
                    <a:pt x="18097" y="2328"/>
                  </a:lnTo>
                  <a:lnTo>
                    <a:pt x="29631" y="0"/>
                  </a:lnTo>
                  <a:lnTo>
                    <a:pt x="4066962" y="0"/>
                  </a:lnTo>
                  <a:lnTo>
                    <a:pt x="4078498" y="2328"/>
                  </a:lnTo>
                  <a:lnTo>
                    <a:pt x="4087916" y="8678"/>
                  </a:lnTo>
                  <a:lnTo>
                    <a:pt x="4094264" y="18097"/>
                  </a:lnTo>
                  <a:lnTo>
                    <a:pt x="4096592" y="29631"/>
                  </a:lnTo>
                  <a:lnTo>
                    <a:pt x="4096592" y="148168"/>
                  </a:lnTo>
                  <a:lnTo>
                    <a:pt x="4094264" y="159702"/>
                  </a:lnTo>
                  <a:lnTo>
                    <a:pt x="4087916" y="169120"/>
                  </a:lnTo>
                  <a:lnTo>
                    <a:pt x="4078498" y="175471"/>
                  </a:lnTo>
                  <a:lnTo>
                    <a:pt x="4066962" y="177800"/>
                  </a:lnTo>
                  <a:lnTo>
                    <a:pt x="29631" y="177800"/>
                  </a:lnTo>
                  <a:lnTo>
                    <a:pt x="18097" y="175471"/>
                  </a:lnTo>
                  <a:lnTo>
                    <a:pt x="8678" y="169120"/>
                  </a:lnTo>
                  <a:lnTo>
                    <a:pt x="2328" y="159702"/>
                  </a:lnTo>
                  <a:lnTo>
                    <a:pt x="0" y="148168"/>
                  </a:lnTo>
                  <a:lnTo>
                    <a:pt x="0" y="29631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198978" y="6032902"/>
              <a:ext cx="375920" cy="76200"/>
            </a:xfrm>
            <a:custGeom>
              <a:avLst/>
              <a:gdLst/>
              <a:ahLst/>
              <a:cxnLst/>
              <a:rect l="l" t="t" r="r" b="b"/>
              <a:pathLst>
                <a:path w="375920" h="76200">
                  <a:moveTo>
                    <a:pt x="371052" y="34705"/>
                  </a:moveTo>
                  <a:lnTo>
                    <a:pt x="311886" y="34705"/>
                  </a:lnTo>
                  <a:lnTo>
                    <a:pt x="312000" y="41054"/>
                  </a:lnTo>
                  <a:lnTo>
                    <a:pt x="299304" y="41268"/>
                  </a:lnTo>
                  <a:lnTo>
                    <a:pt x="299897" y="76189"/>
                  </a:lnTo>
                  <a:lnTo>
                    <a:pt x="375437" y="36805"/>
                  </a:lnTo>
                  <a:lnTo>
                    <a:pt x="371052" y="34705"/>
                  </a:lnTo>
                  <a:close/>
                </a:path>
                <a:path w="375920" h="76200">
                  <a:moveTo>
                    <a:pt x="299196" y="34919"/>
                  </a:moveTo>
                  <a:lnTo>
                    <a:pt x="0" y="39979"/>
                  </a:lnTo>
                  <a:lnTo>
                    <a:pt x="101" y="46328"/>
                  </a:lnTo>
                  <a:lnTo>
                    <a:pt x="299304" y="41268"/>
                  </a:lnTo>
                  <a:lnTo>
                    <a:pt x="299196" y="34919"/>
                  </a:lnTo>
                  <a:close/>
                </a:path>
                <a:path w="375920" h="76200">
                  <a:moveTo>
                    <a:pt x="311886" y="34705"/>
                  </a:moveTo>
                  <a:lnTo>
                    <a:pt x="299196" y="34919"/>
                  </a:lnTo>
                  <a:lnTo>
                    <a:pt x="299304" y="41268"/>
                  </a:lnTo>
                  <a:lnTo>
                    <a:pt x="312000" y="41054"/>
                  </a:lnTo>
                  <a:lnTo>
                    <a:pt x="311886" y="34705"/>
                  </a:lnTo>
                  <a:close/>
                </a:path>
                <a:path w="375920" h="76200">
                  <a:moveTo>
                    <a:pt x="298602" y="0"/>
                  </a:moveTo>
                  <a:lnTo>
                    <a:pt x="299196" y="34919"/>
                  </a:lnTo>
                  <a:lnTo>
                    <a:pt x="311886" y="34705"/>
                  </a:lnTo>
                  <a:lnTo>
                    <a:pt x="371052" y="34705"/>
                  </a:lnTo>
                  <a:lnTo>
                    <a:pt x="298602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102440" y="6264549"/>
              <a:ext cx="4097020" cy="177800"/>
            </a:xfrm>
            <a:custGeom>
              <a:avLst/>
              <a:gdLst/>
              <a:ahLst/>
              <a:cxnLst/>
              <a:rect l="l" t="t" r="r" b="b"/>
              <a:pathLst>
                <a:path w="4097020" h="177800">
                  <a:moveTo>
                    <a:pt x="0" y="29631"/>
                  </a:moveTo>
                  <a:lnTo>
                    <a:pt x="2328" y="18097"/>
                  </a:lnTo>
                  <a:lnTo>
                    <a:pt x="8678" y="8678"/>
                  </a:lnTo>
                  <a:lnTo>
                    <a:pt x="18097" y="2328"/>
                  </a:lnTo>
                  <a:lnTo>
                    <a:pt x="29631" y="0"/>
                  </a:lnTo>
                  <a:lnTo>
                    <a:pt x="4066962" y="0"/>
                  </a:lnTo>
                  <a:lnTo>
                    <a:pt x="4078498" y="2328"/>
                  </a:lnTo>
                  <a:lnTo>
                    <a:pt x="4087916" y="8678"/>
                  </a:lnTo>
                  <a:lnTo>
                    <a:pt x="4094264" y="18097"/>
                  </a:lnTo>
                  <a:lnTo>
                    <a:pt x="4096592" y="29631"/>
                  </a:lnTo>
                  <a:lnTo>
                    <a:pt x="4096592" y="148168"/>
                  </a:lnTo>
                  <a:lnTo>
                    <a:pt x="4094264" y="159702"/>
                  </a:lnTo>
                  <a:lnTo>
                    <a:pt x="4087916" y="169120"/>
                  </a:lnTo>
                  <a:lnTo>
                    <a:pt x="4078498" y="175471"/>
                  </a:lnTo>
                  <a:lnTo>
                    <a:pt x="4066962" y="177800"/>
                  </a:lnTo>
                  <a:lnTo>
                    <a:pt x="29631" y="177800"/>
                  </a:lnTo>
                  <a:lnTo>
                    <a:pt x="18097" y="175471"/>
                  </a:lnTo>
                  <a:lnTo>
                    <a:pt x="8678" y="169120"/>
                  </a:lnTo>
                  <a:lnTo>
                    <a:pt x="2328" y="159702"/>
                  </a:lnTo>
                  <a:lnTo>
                    <a:pt x="0" y="148168"/>
                  </a:lnTo>
                  <a:lnTo>
                    <a:pt x="0" y="29631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9187700" y="6335222"/>
              <a:ext cx="375920" cy="76200"/>
            </a:xfrm>
            <a:custGeom>
              <a:avLst/>
              <a:gdLst/>
              <a:ahLst/>
              <a:cxnLst/>
              <a:rect l="l" t="t" r="r" b="b"/>
              <a:pathLst>
                <a:path w="375920" h="76200">
                  <a:moveTo>
                    <a:pt x="371052" y="34705"/>
                  </a:moveTo>
                  <a:lnTo>
                    <a:pt x="311899" y="34705"/>
                  </a:lnTo>
                  <a:lnTo>
                    <a:pt x="312000" y="41054"/>
                  </a:lnTo>
                  <a:lnTo>
                    <a:pt x="299304" y="41268"/>
                  </a:lnTo>
                  <a:lnTo>
                    <a:pt x="299897" y="76188"/>
                  </a:lnTo>
                  <a:lnTo>
                    <a:pt x="375437" y="36805"/>
                  </a:lnTo>
                  <a:lnTo>
                    <a:pt x="371052" y="34705"/>
                  </a:lnTo>
                  <a:close/>
                </a:path>
                <a:path w="375920" h="76200">
                  <a:moveTo>
                    <a:pt x="299196" y="34920"/>
                  </a:moveTo>
                  <a:lnTo>
                    <a:pt x="0" y="39979"/>
                  </a:lnTo>
                  <a:lnTo>
                    <a:pt x="114" y="46328"/>
                  </a:lnTo>
                  <a:lnTo>
                    <a:pt x="299304" y="41268"/>
                  </a:lnTo>
                  <a:lnTo>
                    <a:pt x="299196" y="34920"/>
                  </a:lnTo>
                  <a:close/>
                </a:path>
                <a:path w="375920" h="76200">
                  <a:moveTo>
                    <a:pt x="311899" y="34705"/>
                  </a:moveTo>
                  <a:lnTo>
                    <a:pt x="299196" y="34920"/>
                  </a:lnTo>
                  <a:lnTo>
                    <a:pt x="299304" y="41268"/>
                  </a:lnTo>
                  <a:lnTo>
                    <a:pt x="312000" y="41054"/>
                  </a:lnTo>
                  <a:lnTo>
                    <a:pt x="311899" y="34705"/>
                  </a:lnTo>
                  <a:close/>
                </a:path>
                <a:path w="375920" h="76200">
                  <a:moveTo>
                    <a:pt x="298602" y="0"/>
                  </a:moveTo>
                  <a:lnTo>
                    <a:pt x="299196" y="34920"/>
                  </a:lnTo>
                  <a:lnTo>
                    <a:pt x="311899" y="34705"/>
                  </a:lnTo>
                  <a:lnTo>
                    <a:pt x="371052" y="34705"/>
                  </a:lnTo>
                  <a:lnTo>
                    <a:pt x="298602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9574415" y="6384142"/>
              <a:ext cx="2345055" cy="227965"/>
            </a:xfrm>
            <a:custGeom>
              <a:avLst/>
              <a:gdLst/>
              <a:ahLst/>
              <a:cxnLst/>
              <a:rect l="l" t="t" r="r" b="b"/>
              <a:pathLst>
                <a:path w="2345054" h="227965">
                  <a:moveTo>
                    <a:pt x="0" y="37942"/>
                  </a:moveTo>
                  <a:lnTo>
                    <a:pt x="2981" y="23173"/>
                  </a:lnTo>
                  <a:lnTo>
                    <a:pt x="11113" y="11113"/>
                  </a:lnTo>
                  <a:lnTo>
                    <a:pt x="23173" y="2981"/>
                  </a:lnTo>
                  <a:lnTo>
                    <a:pt x="37942" y="0"/>
                  </a:lnTo>
                  <a:lnTo>
                    <a:pt x="2306771" y="0"/>
                  </a:lnTo>
                  <a:lnTo>
                    <a:pt x="2321537" y="2981"/>
                  </a:lnTo>
                  <a:lnTo>
                    <a:pt x="2333597" y="11113"/>
                  </a:lnTo>
                  <a:lnTo>
                    <a:pt x="2341729" y="23173"/>
                  </a:lnTo>
                  <a:lnTo>
                    <a:pt x="2344711" y="37942"/>
                  </a:lnTo>
                  <a:lnTo>
                    <a:pt x="2344711" y="189709"/>
                  </a:lnTo>
                  <a:lnTo>
                    <a:pt x="2341729" y="204478"/>
                  </a:lnTo>
                  <a:lnTo>
                    <a:pt x="2333597" y="216538"/>
                  </a:lnTo>
                  <a:lnTo>
                    <a:pt x="2321537" y="224670"/>
                  </a:lnTo>
                  <a:lnTo>
                    <a:pt x="2306771" y="227652"/>
                  </a:lnTo>
                  <a:lnTo>
                    <a:pt x="37942" y="227652"/>
                  </a:lnTo>
                  <a:lnTo>
                    <a:pt x="23173" y="224670"/>
                  </a:lnTo>
                  <a:lnTo>
                    <a:pt x="11113" y="216538"/>
                  </a:lnTo>
                  <a:lnTo>
                    <a:pt x="2981" y="204478"/>
                  </a:lnTo>
                  <a:lnTo>
                    <a:pt x="0" y="189709"/>
                  </a:lnTo>
                  <a:lnTo>
                    <a:pt x="0" y="37942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98861" y="2092452"/>
            <a:ext cx="11277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Most</a:t>
            </a:r>
            <a:r>
              <a:rPr kumimoji="0" sz="14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important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20121" y="2032761"/>
            <a:ext cx="1288415" cy="371475"/>
          </a:xfrm>
          <a:custGeom>
            <a:avLst/>
            <a:gdLst/>
            <a:ahLst/>
            <a:cxnLst/>
            <a:rect l="l" t="t" r="r" b="b"/>
            <a:pathLst>
              <a:path w="1288415" h="371475">
                <a:moveTo>
                  <a:pt x="0" y="61866"/>
                </a:moveTo>
                <a:lnTo>
                  <a:pt x="4861" y="37785"/>
                </a:lnTo>
                <a:lnTo>
                  <a:pt x="18120" y="18120"/>
                </a:lnTo>
                <a:lnTo>
                  <a:pt x="37785" y="4861"/>
                </a:lnTo>
                <a:lnTo>
                  <a:pt x="61866" y="0"/>
                </a:lnTo>
                <a:lnTo>
                  <a:pt x="1226310" y="0"/>
                </a:lnTo>
                <a:lnTo>
                  <a:pt x="1250393" y="4861"/>
                </a:lnTo>
                <a:lnTo>
                  <a:pt x="1270059" y="18120"/>
                </a:lnTo>
                <a:lnTo>
                  <a:pt x="1283318" y="37785"/>
                </a:lnTo>
                <a:lnTo>
                  <a:pt x="1288180" y="61866"/>
                </a:lnTo>
                <a:lnTo>
                  <a:pt x="1288180" y="309326"/>
                </a:lnTo>
                <a:lnTo>
                  <a:pt x="1283318" y="333406"/>
                </a:lnTo>
                <a:lnTo>
                  <a:pt x="1270059" y="353071"/>
                </a:lnTo>
                <a:lnTo>
                  <a:pt x="1250393" y="366330"/>
                </a:lnTo>
                <a:lnTo>
                  <a:pt x="1226310" y="371192"/>
                </a:lnTo>
                <a:lnTo>
                  <a:pt x="61866" y="371192"/>
                </a:lnTo>
                <a:lnTo>
                  <a:pt x="37785" y="366330"/>
                </a:lnTo>
                <a:lnTo>
                  <a:pt x="18120" y="353071"/>
                </a:lnTo>
                <a:lnTo>
                  <a:pt x="4861" y="333406"/>
                </a:lnTo>
                <a:lnTo>
                  <a:pt x="0" y="309326"/>
                </a:lnTo>
                <a:lnTo>
                  <a:pt x="0" y="61866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089740" y="1991512"/>
            <a:ext cx="4485005" cy="211454"/>
            <a:chOff x="5089740" y="1991512"/>
            <a:chExt cx="4485005" cy="211454"/>
          </a:xfrm>
        </p:grpSpPr>
        <p:sp>
          <p:nvSpPr>
            <p:cNvPr id="27" name="object 27"/>
            <p:cNvSpPr/>
            <p:nvPr/>
          </p:nvSpPr>
          <p:spPr>
            <a:xfrm>
              <a:off x="5102440" y="2004212"/>
              <a:ext cx="4097020" cy="186055"/>
            </a:xfrm>
            <a:custGeom>
              <a:avLst/>
              <a:gdLst/>
              <a:ahLst/>
              <a:cxnLst/>
              <a:rect l="l" t="t" r="r" b="b"/>
              <a:pathLst>
                <a:path w="4097020" h="186055">
                  <a:moveTo>
                    <a:pt x="0" y="30989"/>
                  </a:moveTo>
                  <a:lnTo>
                    <a:pt x="2435" y="18926"/>
                  </a:lnTo>
                  <a:lnTo>
                    <a:pt x="9076" y="9076"/>
                  </a:lnTo>
                  <a:lnTo>
                    <a:pt x="18926" y="2435"/>
                  </a:lnTo>
                  <a:lnTo>
                    <a:pt x="30988" y="0"/>
                  </a:lnTo>
                  <a:lnTo>
                    <a:pt x="4065612" y="0"/>
                  </a:lnTo>
                  <a:lnTo>
                    <a:pt x="4077671" y="2435"/>
                  </a:lnTo>
                  <a:lnTo>
                    <a:pt x="4087518" y="9076"/>
                  </a:lnTo>
                  <a:lnTo>
                    <a:pt x="4094157" y="18926"/>
                  </a:lnTo>
                  <a:lnTo>
                    <a:pt x="4096592" y="30989"/>
                  </a:lnTo>
                  <a:lnTo>
                    <a:pt x="4096592" y="154947"/>
                  </a:lnTo>
                  <a:lnTo>
                    <a:pt x="4094157" y="167009"/>
                  </a:lnTo>
                  <a:lnTo>
                    <a:pt x="4087518" y="176859"/>
                  </a:lnTo>
                  <a:lnTo>
                    <a:pt x="4077671" y="183500"/>
                  </a:lnTo>
                  <a:lnTo>
                    <a:pt x="4065612" y="185936"/>
                  </a:lnTo>
                  <a:lnTo>
                    <a:pt x="30988" y="185936"/>
                  </a:lnTo>
                  <a:lnTo>
                    <a:pt x="18926" y="183500"/>
                  </a:lnTo>
                  <a:lnTo>
                    <a:pt x="9076" y="176859"/>
                  </a:lnTo>
                  <a:lnTo>
                    <a:pt x="2435" y="167009"/>
                  </a:lnTo>
                  <a:lnTo>
                    <a:pt x="0" y="154947"/>
                  </a:lnTo>
                  <a:lnTo>
                    <a:pt x="0" y="30989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9199016" y="2061032"/>
              <a:ext cx="375920" cy="76200"/>
            </a:xfrm>
            <a:custGeom>
              <a:avLst/>
              <a:gdLst/>
              <a:ahLst/>
              <a:cxnLst/>
              <a:rect l="l" t="t" r="r" b="b"/>
              <a:pathLst>
                <a:path w="375920" h="76200">
                  <a:moveTo>
                    <a:pt x="299453" y="0"/>
                  </a:moveTo>
                  <a:lnTo>
                    <a:pt x="299226" y="34918"/>
                  </a:lnTo>
                  <a:lnTo>
                    <a:pt x="311924" y="35001"/>
                  </a:lnTo>
                  <a:lnTo>
                    <a:pt x="311886" y="41351"/>
                  </a:lnTo>
                  <a:lnTo>
                    <a:pt x="299184" y="41351"/>
                  </a:lnTo>
                  <a:lnTo>
                    <a:pt x="298957" y="76187"/>
                  </a:lnTo>
                  <a:lnTo>
                    <a:pt x="369795" y="41351"/>
                  </a:lnTo>
                  <a:lnTo>
                    <a:pt x="311886" y="41351"/>
                  </a:lnTo>
                  <a:lnTo>
                    <a:pt x="369963" y="41268"/>
                  </a:lnTo>
                  <a:lnTo>
                    <a:pt x="375399" y="38595"/>
                  </a:lnTo>
                  <a:lnTo>
                    <a:pt x="299453" y="0"/>
                  </a:lnTo>
                  <a:close/>
                </a:path>
                <a:path w="375920" h="76200">
                  <a:moveTo>
                    <a:pt x="299226" y="34918"/>
                  </a:moveTo>
                  <a:lnTo>
                    <a:pt x="299185" y="41268"/>
                  </a:lnTo>
                  <a:lnTo>
                    <a:pt x="311886" y="41351"/>
                  </a:lnTo>
                  <a:lnTo>
                    <a:pt x="311924" y="35001"/>
                  </a:lnTo>
                  <a:lnTo>
                    <a:pt x="299226" y="34918"/>
                  </a:lnTo>
                  <a:close/>
                </a:path>
                <a:path w="375920" h="76200">
                  <a:moveTo>
                    <a:pt x="38" y="32969"/>
                  </a:moveTo>
                  <a:lnTo>
                    <a:pt x="0" y="39319"/>
                  </a:lnTo>
                  <a:lnTo>
                    <a:pt x="299185" y="41268"/>
                  </a:lnTo>
                  <a:lnTo>
                    <a:pt x="299226" y="34918"/>
                  </a:lnTo>
                  <a:lnTo>
                    <a:pt x="38" y="32969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760864" y="1723644"/>
            <a:ext cx="2155825" cy="6565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979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How does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scientific research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support student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education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 how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effective is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it?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574415" y="1671942"/>
            <a:ext cx="2529205" cy="855980"/>
          </a:xfrm>
          <a:custGeom>
            <a:avLst/>
            <a:gdLst/>
            <a:ahLst/>
            <a:cxnLst/>
            <a:rect l="l" t="t" r="r" b="b"/>
            <a:pathLst>
              <a:path w="2529204" h="855980">
                <a:moveTo>
                  <a:pt x="0" y="142561"/>
                </a:moveTo>
                <a:lnTo>
                  <a:pt x="7267" y="97500"/>
                </a:lnTo>
                <a:lnTo>
                  <a:pt x="27505" y="58366"/>
                </a:lnTo>
                <a:lnTo>
                  <a:pt x="58366" y="27505"/>
                </a:lnTo>
                <a:lnTo>
                  <a:pt x="97500" y="7267"/>
                </a:lnTo>
                <a:lnTo>
                  <a:pt x="142561" y="0"/>
                </a:lnTo>
                <a:lnTo>
                  <a:pt x="2386151" y="0"/>
                </a:lnTo>
                <a:lnTo>
                  <a:pt x="2431209" y="7267"/>
                </a:lnTo>
                <a:lnTo>
                  <a:pt x="2470343" y="27505"/>
                </a:lnTo>
                <a:lnTo>
                  <a:pt x="2501204" y="58366"/>
                </a:lnTo>
                <a:lnTo>
                  <a:pt x="2521443" y="97500"/>
                </a:lnTo>
                <a:lnTo>
                  <a:pt x="2528711" y="142561"/>
                </a:lnTo>
                <a:lnTo>
                  <a:pt x="2528711" y="712790"/>
                </a:lnTo>
                <a:lnTo>
                  <a:pt x="2521443" y="757850"/>
                </a:lnTo>
                <a:lnTo>
                  <a:pt x="2501204" y="796985"/>
                </a:lnTo>
                <a:lnTo>
                  <a:pt x="2470343" y="827845"/>
                </a:lnTo>
                <a:lnTo>
                  <a:pt x="2431209" y="848083"/>
                </a:lnTo>
                <a:lnTo>
                  <a:pt x="2386151" y="855351"/>
                </a:lnTo>
                <a:lnTo>
                  <a:pt x="142561" y="855351"/>
                </a:lnTo>
                <a:lnTo>
                  <a:pt x="97500" y="848083"/>
                </a:lnTo>
                <a:lnTo>
                  <a:pt x="58366" y="827845"/>
                </a:lnTo>
                <a:lnTo>
                  <a:pt x="27505" y="796985"/>
                </a:lnTo>
                <a:lnTo>
                  <a:pt x="7267" y="757850"/>
                </a:lnTo>
                <a:lnTo>
                  <a:pt x="0" y="712790"/>
                </a:lnTo>
                <a:lnTo>
                  <a:pt x="0" y="142561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3614420" y="3763568"/>
            <a:ext cx="8311515" cy="1528445"/>
            <a:chOff x="3614420" y="3763568"/>
            <a:chExt cx="8311515" cy="1528445"/>
          </a:xfrm>
        </p:grpSpPr>
        <p:sp>
          <p:nvSpPr>
            <p:cNvPr id="32" name="object 32"/>
            <p:cNvSpPr/>
            <p:nvPr/>
          </p:nvSpPr>
          <p:spPr>
            <a:xfrm>
              <a:off x="3627120" y="3776268"/>
              <a:ext cx="5572125" cy="1503045"/>
            </a:xfrm>
            <a:custGeom>
              <a:avLst/>
              <a:gdLst/>
              <a:ahLst/>
              <a:cxnLst/>
              <a:rect l="l" t="t" r="r" b="b"/>
              <a:pathLst>
                <a:path w="5572125" h="1503045">
                  <a:moveTo>
                    <a:pt x="0" y="250456"/>
                  </a:moveTo>
                  <a:lnTo>
                    <a:pt x="4035" y="205436"/>
                  </a:lnTo>
                  <a:lnTo>
                    <a:pt x="15669" y="163063"/>
                  </a:lnTo>
                  <a:lnTo>
                    <a:pt x="34194" y="124046"/>
                  </a:lnTo>
                  <a:lnTo>
                    <a:pt x="58904" y="89090"/>
                  </a:lnTo>
                  <a:lnTo>
                    <a:pt x="89090" y="58904"/>
                  </a:lnTo>
                  <a:lnTo>
                    <a:pt x="124046" y="34194"/>
                  </a:lnTo>
                  <a:lnTo>
                    <a:pt x="163063" y="15669"/>
                  </a:lnTo>
                  <a:lnTo>
                    <a:pt x="205436" y="4035"/>
                  </a:lnTo>
                  <a:lnTo>
                    <a:pt x="250456" y="0"/>
                  </a:lnTo>
                  <a:lnTo>
                    <a:pt x="5321463" y="0"/>
                  </a:lnTo>
                  <a:lnTo>
                    <a:pt x="5366481" y="4035"/>
                  </a:lnTo>
                  <a:lnTo>
                    <a:pt x="5408853" y="15669"/>
                  </a:lnTo>
                  <a:lnTo>
                    <a:pt x="5447870" y="34194"/>
                  </a:lnTo>
                  <a:lnTo>
                    <a:pt x="5482824" y="58904"/>
                  </a:lnTo>
                  <a:lnTo>
                    <a:pt x="5513010" y="89090"/>
                  </a:lnTo>
                  <a:lnTo>
                    <a:pt x="5537719" y="124046"/>
                  </a:lnTo>
                  <a:lnTo>
                    <a:pt x="5556244" y="163063"/>
                  </a:lnTo>
                  <a:lnTo>
                    <a:pt x="5567878" y="205436"/>
                  </a:lnTo>
                  <a:lnTo>
                    <a:pt x="5571913" y="250456"/>
                  </a:lnTo>
                  <a:lnTo>
                    <a:pt x="5571913" y="1252250"/>
                  </a:lnTo>
                  <a:lnTo>
                    <a:pt x="5567878" y="1297269"/>
                  </a:lnTo>
                  <a:lnTo>
                    <a:pt x="5556244" y="1339640"/>
                  </a:lnTo>
                  <a:lnTo>
                    <a:pt x="5537719" y="1378657"/>
                  </a:lnTo>
                  <a:lnTo>
                    <a:pt x="5513010" y="1413612"/>
                  </a:lnTo>
                  <a:lnTo>
                    <a:pt x="5482824" y="1443798"/>
                  </a:lnTo>
                  <a:lnTo>
                    <a:pt x="5447870" y="1468507"/>
                  </a:lnTo>
                  <a:lnTo>
                    <a:pt x="5408853" y="1487032"/>
                  </a:lnTo>
                  <a:lnTo>
                    <a:pt x="5366481" y="1498665"/>
                  </a:lnTo>
                  <a:lnTo>
                    <a:pt x="5321463" y="1502700"/>
                  </a:lnTo>
                  <a:lnTo>
                    <a:pt x="250456" y="1502700"/>
                  </a:lnTo>
                  <a:lnTo>
                    <a:pt x="205436" y="1498665"/>
                  </a:lnTo>
                  <a:lnTo>
                    <a:pt x="163063" y="1487032"/>
                  </a:lnTo>
                  <a:lnTo>
                    <a:pt x="124046" y="1468507"/>
                  </a:lnTo>
                  <a:lnTo>
                    <a:pt x="89090" y="1443798"/>
                  </a:lnTo>
                  <a:lnTo>
                    <a:pt x="58904" y="1413612"/>
                  </a:lnTo>
                  <a:lnTo>
                    <a:pt x="34194" y="1378657"/>
                  </a:lnTo>
                  <a:lnTo>
                    <a:pt x="15669" y="1339640"/>
                  </a:lnTo>
                  <a:lnTo>
                    <a:pt x="4035" y="1297269"/>
                  </a:lnTo>
                  <a:lnTo>
                    <a:pt x="0" y="1252250"/>
                  </a:lnTo>
                  <a:lnTo>
                    <a:pt x="0" y="250456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199016" y="4487798"/>
              <a:ext cx="375920" cy="76200"/>
            </a:xfrm>
            <a:custGeom>
              <a:avLst/>
              <a:gdLst/>
              <a:ahLst/>
              <a:cxnLst/>
              <a:rect l="l" t="t" r="r" b="b"/>
              <a:pathLst>
                <a:path w="375920" h="76200">
                  <a:moveTo>
                    <a:pt x="369703" y="34848"/>
                  </a:moveTo>
                  <a:lnTo>
                    <a:pt x="311886" y="34848"/>
                  </a:lnTo>
                  <a:lnTo>
                    <a:pt x="311924" y="41198"/>
                  </a:lnTo>
                  <a:lnTo>
                    <a:pt x="299217" y="41271"/>
                  </a:lnTo>
                  <a:lnTo>
                    <a:pt x="299415" y="76200"/>
                  </a:lnTo>
                  <a:lnTo>
                    <a:pt x="375399" y="37655"/>
                  </a:lnTo>
                  <a:lnTo>
                    <a:pt x="369703" y="34848"/>
                  </a:lnTo>
                  <a:close/>
                </a:path>
                <a:path w="375920" h="76200">
                  <a:moveTo>
                    <a:pt x="299181" y="34921"/>
                  </a:moveTo>
                  <a:lnTo>
                    <a:pt x="0" y="36639"/>
                  </a:lnTo>
                  <a:lnTo>
                    <a:pt x="38" y="42989"/>
                  </a:lnTo>
                  <a:lnTo>
                    <a:pt x="299217" y="41271"/>
                  </a:lnTo>
                  <a:lnTo>
                    <a:pt x="299181" y="34921"/>
                  </a:lnTo>
                  <a:close/>
                </a:path>
                <a:path w="375920" h="76200">
                  <a:moveTo>
                    <a:pt x="311886" y="34848"/>
                  </a:moveTo>
                  <a:lnTo>
                    <a:pt x="299181" y="34921"/>
                  </a:lnTo>
                  <a:lnTo>
                    <a:pt x="299217" y="41271"/>
                  </a:lnTo>
                  <a:lnTo>
                    <a:pt x="311924" y="41198"/>
                  </a:lnTo>
                  <a:lnTo>
                    <a:pt x="311886" y="34848"/>
                  </a:lnTo>
                  <a:close/>
                </a:path>
                <a:path w="375920" h="76200">
                  <a:moveTo>
                    <a:pt x="298983" y="0"/>
                  </a:moveTo>
                  <a:lnTo>
                    <a:pt x="299181" y="34921"/>
                  </a:lnTo>
                  <a:lnTo>
                    <a:pt x="369703" y="34848"/>
                  </a:lnTo>
                  <a:lnTo>
                    <a:pt x="298983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9574415" y="4310189"/>
              <a:ext cx="2345055" cy="430530"/>
            </a:xfrm>
            <a:custGeom>
              <a:avLst/>
              <a:gdLst/>
              <a:ahLst/>
              <a:cxnLst/>
              <a:rect l="l" t="t" r="r" b="b"/>
              <a:pathLst>
                <a:path w="2345054" h="430529">
                  <a:moveTo>
                    <a:pt x="0" y="71754"/>
                  </a:moveTo>
                  <a:lnTo>
                    <a:pt x="5638" y="43824"/>
                  </a:lnTo>
                  <a:lnTo>
                    <a:pt x="21016" y="21016"/>
                  </a:lnTo>
                  <a:lnTo>
                    <a:pt x="43824" y="5638"/>
                  </a:lnTo>
                  <a:lnTo>
                    <a:pt x="71754" y="0"/>
                  </a:lnTo>
                  <a:lnTo>
                    <a:pt x="2272961" y="0"/>
                  </a:lnTo>
                  <a:lnTo>
                    <a:pt x="2300886" y="5638"/>
                  </a:lnTo>
                  <a:lnTo>
                    <a:pt x="2323693" y="21016"/>
                  </a:lnTo>
                  <a:lnTo>
                    <a:pt x="2339071" y="43824"/>
                  </a:lnTo>
                  <a:lnTo>
                    <a:pt x="2344711" y="71754"/>
                  </a:lnTo>
                  <a:lnTo>
                    <a:pt x="2344711" y="358767"/>
                  </a:lnTo>
                  <a:lnTo>
                    <a:pt x="2339071" y="386696"/>
                  </a:lnTo>
                  <a:lnTo>
                    <a:pt x="2323693" y="409504"/>
                  </a:lnTo>
                  <a:lnTo>
                    <a:pt x="2300886" y="424882"/>
                  </a:lnTo>
                  <a:lnTo>
                    <a:pt x="2272961" y="430521"/>
                  </a:lnTo>
                  <a:lnTo>
                    <a:pt x="71754" y="430521"/>
                  </a:lnTo>
                  <a:lnTo>
                    <a:pt x="43824" y="424882"/>
                  </a:lnTo>
                  <a:lnTo>
                    <a:pt x="21016" y="409504"/>
                  </a:lnTo>
                  <a:lnTo>
                    <a:pt x="5638" y="386696"/>
                  </a:lnTo>
                  <a:lnTo>
                    <a:pt x="0" y="358767"/>
                  </a:lnTo>
                  <a:lnTo>
                    <a:pt x="0" y="71754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806178" y="4299204"/>
            <a:ext cx="1880870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90170" marR="5080" lvl="0" indent="-78105" algn="l" defTabSz="914400" rtl="0" eaLnBrk="1" fontAlgn="auto" latinLnBrk="0" hangingPunct="1">
              <a:lnSpc>
                <a:spcPts val="161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Integration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quantitative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qualitative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methods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850628" y="5914644"/>
            <a:ext cx="1791970" cy="69024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61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Evidence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based and</a:t>
            </a:r>
            <a:r>
              <a:rPr kumimoji="0" sz="14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case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presentation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Survey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861463" y="344931"/>
            <a:ext cx="100780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New framework </a:t>
            </a:r>
            <a:r>
              <a:rPr sz="2800" dirty="0"/>
              <a:t>for the National </a:t>
            </a:r>
            <a:r>
              <a:rPr sz="2800" spc="-5" dirty="0"/>
              <a:t>Disciplinary Evaluation in</a:t>
            </a:r>
            <a:r>
              <a:rPr sz="2800" spc="-10" dirty="0"/>
              <a:t> </a:t>
            </a:r>
            <a:r>
              <a:rPr sz="2800" dirty="0"/>
              <a:t>China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4044057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325" y="135280"/>
            <a:ext cx="576580" cy="576580"/>
            <a:chOff x="119325" y="135280"/>
            <a:chExt cx="576580" cy="576580"/>
          </a:xfrm>
        </p:grpSpPr>
        <p:sp>
          <p:nvSpPr>
            <p:cNvPr id="3" name="object 3"/>
            <p:cNvSpPr/>
            <p:nvPr/>
          </p:nvSpPr>
          <p:spPr>
            <a:xfrm>
              <a:off x="371325" y="387273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4">
                  <a:moveTo>
                    <a:pt x="323999" y="0"/>
                  </a:moveTo>
                  <a:lnTo>
                    <a:pt x="0" y="0"/>
                  </a:lnTo>
                  <a:lnTo>
                    <a:pt x="0" y="324002"/>
                  </a:lnTo>
                  <a:lnTo>
                    <a:pt x="323999" y="324002"/>
                  </a:lnTo>
                  <a:lnTo>
                    <a:pt x="323999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19325" y="135280"/>
              <a:ext cx="252095" cy="252095"/>
            </a:xfrm>
            <a:custGeom>
              <a:avLst/>
              <a:gdLst/>
              <a:ahLst/>
              <a:cxnLst/>
              <a:rect l="l" t="t" r="r" b="b"/>
              <a:pathLst>
                <a:path w="252095" h="252095">
                  <a:moveTo>
                    <a:pt x="252000" y="0"/>
                  </a:moveTo>
                  <a:lnTo>
                    <a:pt x="0" y="0"/>
                  </a:lnTo>
                  <a:lnTo>
                    <a:pt x="0" y="251993"/>
                  </a:lnTo>
                  <a:lnTo>
                    <a:pt x="252000" y="251993"/>
                  </a:lnTo>
                  <a:lnTo>
                    <a:pt x="252000" y="0"/>
                  </a:lnTo>
                  <a:close/>
                </a:path>
              </a:pathLst>
            </a:custGeom>
            <a:solidFill>
              <a:srgbClr val="3159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482705" y="6470960"/>
            <a:ext cx="889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9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5326" y="938466"/>
            <a:ext cx="3627120" cy="63500"/>
          </a:xfrm>
          <a:custGeom>
            <a:avLst/>
            <a:gdLst/>
            <a:ahLst/>
            <a:cxnLst/>
            <a:rect l="l" t="t" r="r" b="b"/>
            <a:pathLst>
              <a:path w="3627120" h="63500">
                <a:moveTo>
                  <a:pt x="3626547" y="0"/>
                </a:moveTo>
                <a:lnTo>
                  <a:pt x="0" y="0"/>
                </a:lnTo>
                <a:lnTo>
                  <a:pt x="0" y="63322"/>
                </a:lnTo>
                <a:lnTo>
                  <a:pt x="3626547" y="63322"/>
                </a:lnTo>
                <a:lnTo>
                  <a:pt x="3626547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43455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C8CD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31004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492056" y="0"/>
            <a:ext cx="2558415" cy="932815"/>
            <a:chOff x="9492056" y="0"/>
            <a:chExt cx="2558415" cy="932815"/>
          </a:xfrm>
        </p:grpSpPr>
        <p:sp>
          <p:nvSpPr>
            <p:cNvPr id="10" name="object 10"/>
            <p:cNvSpPr/>
            <p:nvPr/>
          </p:nvSpPr>
          <p:spPr>
            <a:xfrm>
              <a:off x="9657080" y="204868"/>
              <a:ext cx="2163597" cy="6888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492056" y="0"/>
              <a:ext cx="2558415" cy="932815"/>
            </a:xfrm>
            <a:custGeom>
              <a:avLst/>
              <a:gdLst/>
              <a:ahLst/>
              <a:cxnLst/>
              <a:rect l="l" t="t" r="r" b="b"/>
              <a:pathLst>
                <a:path w="2558415" h="932815">
                  <a:moveTo>
                    <a:pt x="2558313" y="0"/>
                  </a:moveTo>
                  <a:lnTo>
                    <a:pt x="0" y="0"/>
                  </a:lnTo>
                  <a:lnTo>
                    <a:pt x="0" y="932814"/>
                  </a:lnTo>
                  <a:lnTo>
                    <a:pt x="2558313" y="932814"/>
                  </a:lnTo>
                  <a:lnTo>
                    <a:pt x="25583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/>
          <p:nvPr/>
        </p:nvSpPr>
        <p:spPr>
          <a:xfrm>
            <a:off x="11145672" y="5437670"/>
            <a:ext cx="1025525" cy="1409700"/>
          </a:xfrm>
          <a:custGeom>
            <a:avLst/>
            <a:gdLst/>
            <a:ahLst/>
            <a:cxnLst/>
            <a:rect l="l" t="t" r="r" b="b"/>
            <a:pathLst>
              <a:path w="1025525" h="1409700">
                <a:moveTo>
                  <a:pt x="1025055" y="0"/>
                </a:moveTo>
                <a:lnTo>
                  <a:pt x="0" y="0"/>
                </a:lnTo>
                <a:lnTo>
                  <a:pt x="0" y="1409696"/>
                </a:lnTo>
                <a:lnTo>
                  <a:pt x="1025055" y="1409696"/>
                </a:lnTo>
                <a:lnTo>
                  <a:pt x="10250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61463" y="344931"/>
            <a:ext cx="105911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/>
              <a:t>Evaluation </a:t>
            </a:r>
            <a:r>
              <a:rPr sz="2800" dirty="0"/>
              <a:t>of </a:t>
            </a:r>
            <a:r>
              <a:rPr sz="2800" spc="-5" dirty="0"/>
              <a:t>societal impact/service: </a:t>
            </a:r>
            <a:r>
              <a:rPr sz="2400" spc="-5" dirty="0"/>
              <a:t>evidence based </a:t>
            </a:r>
            <a:r>
              <a:rPr sz="2400" dirty="0"/>
              <a:t>and </a:t>
            </a:r>
            <a:r>
              <a:rPr sz="2400" spc="-5" dirty="0"/>
              <a:t>case</a:t>
            </a:r>
            <a:r>
              <a:rPr sz="2400" spc="110" dirty="0"/>
              <a:t> </a:t>
            </a:r>
            <a:r>
              <a:rPr sz="2400" spc="-10" dirty="0"/>
              <a:t>presentation</a:t>
            </a:r>
            <a:endParaRPr sz="2400"/>
          </a:p>
        </p:txBody>
      </p:sp>
      <p:sp>
        <p:nvSpPr>
          <p:cNvPr id="14" name="object 14"/>
          <p:cNvSpPr txBox="1"/>
          <p:nvPr/>
        </p:nvSpPr>
        <p:spPr>
          <a:xfrm>
            <a:off x="678710" y="1416811"/>
            <a:ext cx="10932795" cy="4465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322705" lvl="0" indent="-342900" algn="l" defTabSz="914400" rtl="0" eaLnBrk="1" fontAlgn="auto" latinLnBrk="0" hangingPunct="1">
              <a:lnSpc>
                <a:spcPct val="1183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"/>
              <a:tabLst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Each department is required to describe their major contributions in societal  impact/service and along with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5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representative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supporting</a:t>
            </a:r>
            <a:r>
              <a:rPr kumimoji="0" sz="2400" b="1" i="0" u="none" strike="noStrike" kern="1200" cap="none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cases.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 typeface="Wingdings"/>
              <a:buChar char=""/>
              <a:tabLst/>
              <a:defRPr/>
            </a:pPr>
            <a:endParaRPr kumimoji="0" sz="3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"/>
              <a:tabLst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case presentations include: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12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12165" algn="l"/>
                <a:tab pos="812800" algn="l"/>
              </a:tabLst>
              <a:defRPr/>
            </a:pP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Policy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advices and consultancy services for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enterprises;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12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12165" algn="l"/>
                <a:tab pos="812800" algn="l"/>
              </a:tabLst>
              <a:defRPr/>
            </a:pP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Transformation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scientific research outcomes, to promote economic and social</a:t>
            </a:r>
            <a:r>
              <a:rPr kumimoji="0" sz="21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development;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12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12165" algn="l"/>
                <a:tab pos="812800" algn="l"/>
              </a:tabLst>
              <a:defRPr/>
            </a:pP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Participate in the formulation of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industry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standards and plans, to serve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industry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development;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12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12165" algn="l"/>
                <a:tab pos="812800" algn="l"/>
              </a:tabLst>
              <a:defRPr/>
            </a:pP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Serving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major national needs such as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COVID-19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pandemic control and poverty</a:t>
            </a:r>
            <a:r>
              <a:rPr kumimoji="0" sz="21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alleviation;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12800" marR="457200" lvl="1" indent="-342900" algn="l" defTabSz="914400" rtl="0" eaLnBrk="1" fontAlgn="auto" latinLnBrk="0" hangingPunct="1">
              <a:lnSpc>
                <a:spcPct val="119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12165" algn="l"/>
                <a:tab pos="812800" algn="l"/>
              </a:tabLst>
              <a:defRPr/>
            </a:pP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Organizing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important conferences, establish academic journals or academic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organizations, 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formulate discipline development plans, to serve the academic</a:t>
            </a:r>
            <a:r>
              <a:rPr kumimoji="0" sz="21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community;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12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812165" algn="l"/>
                <a:tab pos="812800" algn="l"/>
              </a:tabLst>
              <a:defRPr/>
            </a:pP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Participating in public services such as science popularization,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industry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talent training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etc.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780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Andrea Bonaccorsi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Full Professor of Economics and Management at the School of Engineering, University of Pisa, Italy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1273154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7686" y="2703067"/>
            <a:ext cx="9291955" cy="366522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Policy orientation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data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reliability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purpose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object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characteristics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Informed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peer-review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(weakly informed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vs.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strongly</a:t>
            </a:r>
            <a:r>
              <a:rPr kumimoji="0" sz="2400" b="0" i="0" u="none" strike="noStrike" kern="1200" cap="none" spc="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informed)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5080" lvl="0" indent="-342900" algn="l" defTabSz="914400" rtl="0" eaLnBrk="1" fontAlgn="auto" latinLnBrk="0" hangingPunct="1">
              <a:lnSpc>
                <a:spcPct val="1492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Wingdings"/>
              <a:buChar char=""/>
              <a:tabLst>
                <a:tab pos="3556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Bibliometrics evaluation with expert participation (weak participation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vs.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strong participation)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8763" y="374396"/>
            <a:ext cx="6689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Integration </a:t>
            </a:r>
            <a:r>
              <a:rPr sz="2400" dirty="0"/>
              <a:t>of </a:t>
            </a:r>
            <a:r>
              <a:rPr sz="2400" spc="-5" dirty="0"/>
              <a:t>quantitative </a:t>
            </a:r>
            <a:r>
              <a:rPr sz="2400" dirty="0"/>
              <a:t>and </a:t>
            </a:r>
            <a:r>
              <a:rPr sz="2400" spc="-5" dirty="0"/>
              <a:t>qualitative</a:t>
            </a:r>
            <a:r>
              <a:rPr sz="2400" spc="55" dirty="0"/>
              <a:t> </a:t>
            </a:r>
            <a:r>
              <a:rPr sz="2400" spc="-5" dirty="0"/>
              <a:t>methods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1158947" y="1534553"/>
            <a:ext cx="9880600" cy="831215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2827020" marR="495300" lvl="0" indent="-2323465" algn="l" defTabSz="914400" rtl="0" eaLnBrk="1" fontAlgn="auto" latinLnBrk="0" hangingPunct="1">
              <a:lnSpc>
                <a:spcPct val="1008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How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integrate the quantitative and qualitative methods in the National  Disciplinary Evaluation in China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0186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92056" y="0"/>
            <a:ext cx="2558415" cy="932815"/>
          </a:xfrm>
          <a:custGeom>
            <a:avLst/>
            <a:gdLst/>
            <a:ahLst/>
            <a:cxnLst/>
            <a:rect l="l" t="t" r="r" b="b"/>
            <a:pathLst>
              <a:path w="2558415" h="932815">
                <a:moveTo>
                  <a:pt x="2558313" y="0"/>
                </a:moveTo>
                <a:lnTo>
                  <a:pt x="0" y="0"/>
                </a:lnTo>
                <a:lnTo>
                  <a:pt x="0" y="932814"/>
                </a:lnTo>
                <a:lnTo>
                  <a:pt x="2558313" y="932814"/>
                </a:lnTo>
                <a:lnTo>
                  <a:pt x="25583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6236" y="391668"/>
            <a:ext cx="1105217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/>
              <a:t>Evaluation </a:t>
            </a:r>
            <a:r>
              <a:rPr sz="2600" spc="-10" dirty="0"/>
              <a:t>infrastructure </a:t>
            </a:r>
            <a:r>
              <a:rPr sz="2600" dirty="0"/>
              <a:t>as </a:t>
            </a:r>
            <a:r>
              <a:rPr sz="2600" spc="-5" dirty="0"/>
              <a:t>supporting tool for Informed </a:t>
            </a:r>
            <a:r>
              <a:rPr sz="2600" spc="-20" dirty="0"/>
              <a:t>peer-review</a:t>
            </a:r>
            <a:r>
              <a:rPr sz="2600" spc="100" dirty="0"/>
              <a:t> </a:t>
            </a:r>
            <a:r>
              <a:rPr sz="2600" spc="-5" dirty="0"/>
              <a:t>method</a:t>
            </a:r>
            <a:endParaRPr sz="260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3334" y="1453388"/>
            <a:ext cx="41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5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1892" y="1435100"/>
            <a:ext cx="10031730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Browsing tools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which directly present evaluation data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provides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"reference  system" such as quantitative data distribution intervals, extreme values, and  averages, to assist expert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3334" y="2992628"/>
            <a:ext cx="41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5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1892" y="3007867"/>
            <a:ext cx="10031730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Ranking tools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which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sort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measurement results under certain conditions and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shows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relative position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evaluation objects strengthens the comparability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evaluation objects, and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effectively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supports and guides peer</a:t>
            </a:r>
            <a:r>
              <a:rPr kumimoji="0" sz="24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review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336" y="4641595"/>
            <a:ext cx="412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5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9321" y="4623307"/>
            <a:ext cx="7966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Interactive tools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which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support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interaction with</a:t>
            </a:r>
            <a:r>
              <a:rPr kumimoji="0" sz="24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peer-reviews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3334" y="5549900"/>
            <a:ext cx="1065974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40715" marR="5080" lvl="0" indent="-628650" algn="l" defTabSz="914400" rtl="0" eaLnBrk="1" fontAlgn="auto" latinLnBrk="0" hangingPunct="1">
              <a:lnSpc>
                <a:spcPct val="1008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>
                <a:tab pos="640715" algn="l"/>
                <a:tab pos="2080895" algn="l"/>
                <a:tab pos="2921000" algn="l"/>
                <a:tab pos="3329304" algn="l"/>
                <a:tab pos="3636010" algn="l"/>
                <a:tab pos="4736465" algn="l"/>
                <a:tab pos="5162550" algn="l"/>
                <a:tab pos="5908675" algn="l"/>
                <a:tab pos="7433309" algn="l"/>
                <a:tab pos="7909559" algn="l"/>
                <a:tab pos="8605520" algn="l"/>
                <a:tab pos="9662160" algn="l"/>
                <a:tab pos="10393045" algn="l"/>
              </a:tabLst>
              <a:defRPr/>
            </a:pPr>
            <a:r>
              <a:rPr kumimoji="0" sz="3600" b="1" i="0" u="none" strike="noStrike" kern="1200" cap="none" spc="75" normalizeH="0" baseline="1157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r>
              <a:rPr kumimoji="0" sz="3600" b="1" i="0" u="none" strike="noStrike" kern="1200" cap="none" spc="0" normalizeH="0" baseline="1157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4.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nt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oo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	a	f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x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	or	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icti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ons	on	p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	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ie</a:t>
            </a:r>
            <a:r>
              <a:rPr kumimoji="0" sz="2400" b="0" i="0" u="none" strike="noStrike" kern="1200" cap="none" spc="-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	su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  adjusting the results within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certain interval,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etc.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7999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2563" y="247396"/>
            <a:ext cx="8848725" cy="6534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459"/>
              </a:spcBef>
            </a:pPr>
            <a:r>
              <a:rPr sz="2200" dirty="0"/>
              <a:t>How </a:t>
            </a:r>
            <a:r>
              <a:rPr sz="2200" spc="-5" dirty="0"/>
              <a:t>bibliometrics support </a:t>
            </a:r>
            <a:r>
              <a:rPr sz="2200" spc="-15" dirty="0"/>
              <a:t>peer-review </a:t>
            </a:r>
            <a:r>
              <a:rPr sz="2200" dirty="0"/>
              <a:t>on the </a:t>
            </a:r>
            <a:r>
              <a:rPr sz="2200" spc="-5" dirty="0"/>
              <a:t>‘</a:t>
            </a:r>
            <a:r>
              <a:rPr sz="2200" i="1" spc="-5" dirty="0">
                <a:latin typeface="Times New Roman"/>
                <a:cs typeface="Times New Roman"/>
              </a:rPr>
              <a:t>representative publications</a:t>
            </a:r>
            <a:r>
              <a:rPr sz="2200" spc="-5" dirty="0"/>
              <a:t>’  </a:t>
            </a:r>
            <a:r>
              <a:rPr sz="2200" dirty="0"/>
              <a:t>in </a:t>
            </a:r>
            <a:r>
              <a:rPr sz="2200" spc="-5" dirty="0"/>
              <a:t>National Disciplinary Evaluation </a:t>
            </a:r>
            <a:r>
              <a:rPr sz="2200" dirty="0"/>
              <a:t>in </a:t>
            </a:r>
            <a:r>
              <a:rPr sz="2200" spc="-5" dirty="0"/>
              <a:t>China</a:t>
            </a:r>
            <a:r>
              <a:rPr sz="2200" spc="15" dirty="0"/>
              <a:t> </a:t>
            </a:r>
            <a:r>
              <a:rPr sz="2200" dirty="0"/>
              <a:t>?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1155" y="4209795"/>
            <a:ext cx="2103755" cy="17418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Each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discipline (mostly a  department) can only  provide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40 publications  (for the recent 4 years)</a:t>
            </a:r>
            <a:r>
              <a:rPr kumimoji="0" sz="1600" b="0" i="0" u="none" strike="noStrike" kern="1200" cap="none" spc="-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representative work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  the national disciplinary  evaluation.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073601" y="2430310"/>
            <a:ext cx="1795780" cy="1546225"/>
            <a:chOff x="4073601" y="2430310"/>
            <a:chExt cx="1795780" cy="1546225"/>
          </a:xfrm>
        </p:grpSpPr>
        <p:sp>
          <p:nvSpPr>
            <p:cNvPr id="5" name="object 5"/>
            <p:cNvSpPr/>
            <p:nvPr/>
          </p:nvSpPr>
          <p:spPr>
            <a:xfrm>
              <a:off x="4073601" y="2430310"/>
              <a:ext cx="1026160" cy="784225"/>
            </a:xfrm>
            <a:custGeom>
              <a:avLst/>
              <a:gdLst/>
              <a:ahLst/>
              <a:cxnLst/>
              <a:rect l="l" t="t" r="r" b="b"/>
              <a:pathLst>
                <a:path w="1026160" h="784225">
                  <a:moveTo>
                    <a:pt x="68330" y="36044"/>
                  </a:moveTo>
                  <a:lnTo>
                    <a:pt x="52951" y="56251"/>
                  </a:lnTo>
                  <a:lnTo>
                    <a:pt x="1009103" y="783945"/>
                  </a:lnTo>
                  <a:lnTo>
                    <a:pt x="1017079" y="782866"/>
                  </a:lnTo>
                  <a:lnTo>
                    <a:pt x="1025575" y="771702"/>
                  </a:lnTo>
                  <a:lnTo>
                    <a:pt x="1024496" y="763727"/>
                  </a:lnTo>
                  <a:lnTo>
                    <a:pt x="68330" y="36044"/>
                  </a:lnTo>
                  <a:close/>
                </a:path>
                <a:path w="1026160" h="784225">
                  <a:moveTo>
                    <a:pt x="0" y="0"/>
                  </a:moveTo>
                  <a:lnTo>
                    <a:pt x="37566" y="76466"/>
                  </a:lnTo>
                  <a:lnTo>
                    <a:pt x="52951" y="56251"/>
                  </a:lnTo>
                  <a:lnTo>
                    <a:pt x="37261" y="44310"/>
                  </a:lnTo>
                  <a:lnTo>
                    <a:pt x="36182" y="36347"/>
                  </a:lnTo>
                  <a:lnTo>
                    <a:pt x="44678" y="25184"/>
                  </a:lnTo>
                  <a:lnTo>
                    <a:pt x="52641" y="24104"/>
                  </a:lnTo>
                  <a:lnTo>
                    <a:pt x="77416" y="24104"/>
                  </a:lnTo>
                  <a:lnTo>
                    <a:pt x="83718" y="15824"/>
                  </a:lnTo>
                  <a:lnTo>
                    <a:pt x="0" y="0"/>
                  </a:lnTo>
                  <a:close/>
                </a:path>
                <a:path w="1026160" h="784225">
                  <a:moveTo>
                    <a:pt x="52641" y="24104"/>
                  </a:moveTo>
                  <a:lnTo>
                    <a:pt x="44678" y="25184"/>
                  </a:lnTo>
                  <a:lnTo>
                    <a:pt x="36182" y="36347"/>
                  </a:lnTo>
                  <a:lnTo>
                    <a:pt x="37261" y="44310"/>
                  </a:lnTo>
                  <a:lnTo>
                    <a:pt x="52951" y="56251"/>
                  </a:lnTo>
                  <a:lnTo>
                    <a:pt x="68330" y="36044"/>
                  </a:lnTo>
                  <a:lnTo>
                    <a:pt x="52641" y="24104"/>
                  </a:lnTo>
                  <a:close/>
                </a:path>
                <a:path w="1026160" h="784225">
                  <a:moveTo>
                    <a:pt x="77416" y="24104"/>
                  </a:moveTo>
                  <a:lnTo>
                    <a:pt x="52641" y="24104"/>
                  </a:lnTo>
                  <a:lnTo>
                    <a:pt x="68330" y="36044"/>
                  </a:lnTo>
                  <a:lnTo>
                    <a:pt x="77416" y="24104"/>
                  </a:lnTo>
                  <a:close/>
                </a:path>
              </a:pathLst>
            </a:custGeom>
            <a:solidFill>
              <a:srgbClr val="89ADD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084826" y="3192068"/>
              <a:ext cx="784225" cy="784225"/>
            </a:xfrm>
            <a:custGeom>
              <a:avLst/>
              <a:gdLst/>
              <a:ahLst/>
              <a:cxnLst/>
              <a:rect l="l" t="t" r="r" b="b"/>
              <a:pathLst>
                <a:path w="784225" h="784225">
                  <a:moveTo>
                    <a:pt x="392074" y="0"/>
                  </a:moveTo>
                  <a:lnTo>
                    <a:pt x="342893" y="3054"/>
                  </a:lnTo>
                  <a:lnTo>
                    <a:pt x="295536" y="11974"/>
                  </a:lnTo>
                  <a:lnTo>
                    <a:pt x="250368" y="26391"/>
                  </a:lnTo>
                  <a:lnTo>
                    <a:pt x="207759" y="45937"/>
                  </a:lnTo>
                  <a:lnTo>
                    <a:pt x="168074" y="70247"/>
                  </a:lnTo>
                  <a:lnTo>
                    <a:pt x="131682" y="98951"/>
                  </a:lnTo>
                  <a:lnTo>
                    <a:pt x="98951" y="131682"/>
                  </a:lnTo>
                  <a:lnTo>
                    <a:pt x="70247" y="168074"/>
                  </a:lnTo>
                  <a:lnTo>
                    <a:pt x="45937" y="207759"/>
                  </a:lnTo>
                  <a:lnTo>
                    <a:pt x="26391" y="250368"/>
                  </a:lnTo>
                  <a:lnTo>
                    <a:pt x="11974" y="295536"/>
                  </a:lnTo>
                  <a:lnTo>
                    <a:pt x="3054" y="342893"/>
                  </a:lnTo>
                  <a:lnTo>
                    <a:pt x="0" y="392074"/>
                  </a:lnTo>
                  <a:lnTo>
                    <a:pt x="3054" y="441257"/>
                  </a:lnTo>
                  <a:lnTo>
                    <a:pt x="11974" y="488617"/>
                  </a:lnTo>
                  <a:lnTo>
                    <a:pt x="26391" y="533787"/>
                  </a:lnTo>
                  <a:lnTo>
                    <a:pt x="45937" y="576398"/>
                  </a:lnTo>
                  <a:lnTo>
                    <a:pt x="70247" y="616083"/>
                  </a:lnTo>
                  <a:lnTo>
                    <a:pt x="98951" y="652476"/>
                  </a:lnTo>
                  <a:lnTo>
                    <a:pt x="131682" y="685209"/>
                  </a:lnTo>
                  <a:lnTo>
                    <a:pt x="168074" y="713913"/>
                  </a:lnTo>
                  <a:lnTo>
                    <a:pt x="207759" y="738223"/>
                  </a:lnTo>
                  <a:lnTo>
                    <a:pt x="250368" y="757770"/>
                  </a:lnTo>
                  <a:lnTo>
                    <a:pt x="295536" y="772187"/>
                  </a:lnTo>
                  <a:lnTo>
                    <a:pt x="342893" y="781106"/>
                  </a:lnTo>
                  <a:lnTo>
                    <a:pt x="392074" y="784161"/>
                  </a:lnTo>
                  <a:lnTo>
                    <a:pt x="441257" y="781106"/>
                  </a:lnTo>
                  <a:lnTo>
                    <a:pt x="488617" y="772187"/>
                  </a:lnTo>
                  <a:lnTo>
                    <a:pt x="533787" y="757770"/>
                  </a:lnTo>
                  <a:lnTo>
                    <a:pt x="576398" y="738223"/>
                  </a:lnTo>
                  <a:lnTo>
                    <a:pt x="616083" y="713913"/>
                  </a:lnTo>
                  <a:lnTo>
                    <a:pt x="652476" y="685209"/>
                  </a:lnTo>
                  <a:lnTo>
                    <a:pt x="685209" y="652476"/>
                  </a:lnTo>
                  <a:lnTo>
                    <a:pt x="713913" y="616083"/>
                  </a:lnTo>
                  <a:lnTo>
                    <a:pt x="738223" y="576398"/>
                  </a:lnTo>
                  <a:lnTo>
                    <a:pt x="757770" y="533787"/>
                  </a:lnTo>
                  <a:lnTo>
                    <a:pt x="772187" y="488617"/>
                  </a:lnTo>
                  <a:lnTo>
                    <a:pt x="781106" y="441257"/>
                  </a:lnTo>
                  <a:lnTo>
                    <a:pt x="784161" y="392074"/>
                  </a:lnTo>
                  <a:lnTo>
                    <a:pt x="781106" y="342893"/>
                  </a:lnTo>
                  <a:lnTo>
                    <a:pt x="772187" y="295536"/>
                  </a:lnTo>
                  <a:lnTo>
                    <a:pt x="757770" y="250368"/>
                  </a:lnTo>
                  <a:lnTo>
                    <a:pt x="738223" y="207759"/>
                  </a:lnTo>
                  <a:lnTo>
                    <a:pt x="713913" y="168074"/>
                  </a:lnTo>
                  <a:lnTo>
                    <a:pt x="685209" y="131682"/>
                  </a:lnTo>
                  <a:lnTo>
                    <a:pt x="652476" y="98951"/>
                  </a:lnTo>
                  <a:lnTo>
                    <a:pt x="616083" y="70247"/>
                  </a:lnTo>
                  <a:lnTo>
                    <a:pt x="576398" y="45937"/>
                  </a:lnTo>
                  <a:lnTo>
                    <a:pt x="533787" y="26391"/>
                  </a:lnTo>
                  <a:lnTo>
                    <a:pt x="488617" y="11974"/>
                  </a:lnTo>
                  <a:lnTo>
                    <a:pt x="441257" y="3054"/>
                  </a:lnTo>
                  <a:lnTo>
                    <a:pt x="392074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301170" y="3431159"/>
              <a:ext cx="351790" cy="351155"/>
            </a:xfrm>
            <a:custGeom>
              <a:avLst/>
              <a:gdLst/>
              <a:ahLst/>
              <a:cxnLst/>
              <a:rect l="l" t="t" r="r" b="b"/>
              <a:pathLst>
                <a:path w="351789" h="351154">
                  <a:moveTo>
                    <a:pt x="351459" y="263359"/>
                  </a:moveTo>
                  <a:lnTo>
                    <a:pt x="263753" y="263359"/>
                  </a:lnTo>
                  <a:lnTo>
                    <a:pt x="263753" y="350926"/>
                  </a:lnTo>
                  <a:lnTo>
                    <a:pt x="351459" y="350926"/>
                  </a:lnTo>
                  <a:lnTo>
                    <a:pt x="351459" y="340131"/>
                  </a:lnTo>
                  <a:lnTo>
                    <a:pt x="274561" y="340131"/>
                  </a:lnTo>
                  <a:lnTo>
                    <a:pt x="274561" y="274142"/>
                  </a:lnTo>
                  <a:lnTo>
                    <a:pt x="351459" y="274142"/>
                  </a:lnTo>
                  <a:lnTo>
                    <a:pt x="351459" y="263359"/>
                  </a:lnTo>
                  <a:close/>
                </a:path>
                <a:path w="351789" h="351154">
                  <a:moveTo>
                    <a:pt x="351459" y="274142"/>
                  </a:moveTo>
                  <a:lnTo>
                    <a:pt x="340652" y="274142"/>
                  </a:lnTo>
                  <a:lnTo>
                    <a:pt x="340652" y="340131"/>
                  </a:lnTo>
                  <a:lnTo>
                    <a:pt x="351459" y="340131"/>
                  </a:lnTo>
                  <a:lnTo>
                    <a:pt x="351459" y="274142"/>
                  </a:lnTo>
                  <a:close/>
                </a:path>
                <a:path w="351789" h="351154">
                  <a:moveTo>
                    <a:pt x="312597" y="257492"/>
                  </a:moveTo>
                  <a:lnTo>
                    <a:pt x="301790" y="257492"/>
                  </a:lnTo>
                  <a:lnTo>
                    <a:pt x="301790" y="263359"/>
                  </a:lnTo>
                  <a:lnTo>
                    <a:pt x="312597" y="263359"/>
                  </a:lnTo>
                  <a:lnTo>
                    <a:pt x="312597" y="257492"/>
                  </a:lnTo>
                  <a:close/>
                </a:path>
                <a:path w="351789" h="351154">
                  <a:moveTo>
                    <a:pt x="219544" y="263359"/>
                  </a:moveTo>
                  <a:lnTo>
                    <a:pt x="131838" y="263359"/>
                  </a:lnTo>
                  <a:lnTo>
                    <a:pt x="131838" y="350926"/>
                  </a:lnTo>
                  <a:lnTo>
                    <a:pt x="219544" y="350926"/>
                  </a:lnTo>
                  <a:lnTo>
                    <a:pt x="219544" y="340131"/>
                  </a:lnTo>
                  <a:lnTo>
                    <a:pt x="142646" y="340131"/>
                  </a:lnTo>
                  <a:lnTo>
                    <a:pt x="142646" y="274142"/>
                  </a:lnTo>
                  <a:lnTo>
                    <a:pt x="219544" y="274142"/>
                  </a:lnTo>
                  <a:lnTo>
                    <a:pt x="219544" y="263359"/>
                  </a:lnTo>
                  <a:close/>
                </a:path>
                <a:path w="351789" h="351154">
                  <a:moveTo>
                    <a:pt x="219544" y="274142"/>
                  </a:moveTo>
                  <a:lnTo>
                    <a:pt x="208787" y="274142"/>
                  </a:lnTo>
                  <a:lnTo>
                    <a:pt x="208787" y="340131"/>
                  </a:lnTo>
                  <a:lnTo>
                    <a:pt x="219544" y="340131"/>
                  </a:lnTo>
                  <a:lnTo>
                    <a:pt x="219544" y="274142"/>
                  </a:lnTo>
                  <a:close/>
                </a:path>
                <a:path w="351789" h="351154">
                  <a:moveTo>
                    <a:pt x="179400" y="257492"/>
                  </a:moveTo>
                  <a:lnTo>
                    <a:pt x="168643" y="257492"/>
                  </a:lnTo>
                  <a:lnTo>
                    <a:pt x="168643" y="263359"/>
                  </a:lnTo>
                  <a:lnTo>
                    <a:pt x="179400" y="263359"/>
                  </a:lnTo>
                  <a:lnTo>
                    <a:pt x="179400" y="257492"/>
                  </a:lnTo>
                  <a:close/>
                </a:path>
                <a:path w="351789" h="351154">
                  <a:moveTo>
                    <a:pt x="87718" y="263359"/>
                  </a:moveTo>
                  <a:lnTo>
                    <a:pt x="0" y="263359"/>
                  </a:lnTo>
                  <a:lnTo>
                    <a:pt x="0" y="350926"/>
                  </a:lnTo>
                  <a:lnTo>
                    <a:pt x="87718" y="350926"/>
                  </a:lnTo>
                  <a:lnTo>
                    <a:pt x="87718" y="340131"/>
                  </a:lnTo>
                  <a:lnTo>
                    <a:pt x="10820" y="340131"/>
                  </a:lnTo>
                  <a:lnTo>
                    <a:pt x="10820" y="274142"/>
                  </a:lnTo>
                  <a:lnTo>
                    <a:pt x="87718" y="274142"/>
                  </a:lnTo>
                  <a:lnTo>
                    <a:pt x="87718" y="263359"/>
                  </a:lnTo>
                  <a:close/>
                </a:path>
                <a:path w="351789" h="351154">
                  <a:moveTo>
                    <a:pt x="87718" y="274142"/>
                  </a:moveTo>
                  <a:lnTo>
                    <a:pt x="76911" y="274142"/>
                  </a:lnTo>
                  <a:lnTo>
                    <a:pt x="76911" y="340131"/>
                  </a:lnTo>
                  <a:lnTo>
                    <a:pt x="87718" y="340131"/>
                  </a:lnTo>
                  <a:lnTo>
                    <a:pt x="87718" y="274142"/>
                  </a:lnTo>
                  <a:close/>
                </a:path>
                <a:path w="351789" h="351154">
                  <a:moveTo>
                    <a:pt x="48437" y="257492"/>
                  </a:moveTo>
                  <a:lnTo>
                    <a:pt x="37630" y="257492"/>
                  </a:lnTo>
                  <a:lnTo>
                    <a:pt x="37630" y="263359"/>
                  </a:lnTo>
                  <a:lnTo>
                    <a:pt x="48437" y="263359"/>
                  </a:lnTo>
                  <a:lnTo>
                    <a:pt x="48437" y="257492"/>
                  </a:lnTo>
                  <a:close/>
                </a:path>
                <a:path w="351789" h="351154">
                  <a:moveTo>
                    <a:pt x="312585" y="231609"/>
                  </a:moveTo>
                  <a:lnTo>
                    <a:pt x="37655" y="231609"/>
                  </a:lnTo>
                  <a:lnTo>
                    <a:pt x="37655" y="252475"/>
                  </a:lnTo>
                  <a:lnTo>
                    <a:pt x="48463" y="252475"/>
                  </a:lnTo>
                  <a:lnTo>
                    <a:pt x="48463" y="242404"/>
                  </a:lnTo>
                  <a:lnTo>
                    <a:pt x="312585" y="242404"/>
                  </a:lnTo>
                  <a:lnTo>
                    <a:pt x="312585" y="231609"/>
                  </a:lnTo>
                  <a:close/>
                </a:path>
                <a:path w="351789" h="351154">
                  <a:moveTo>
                    <a:pt x="179425" y="242404"/>
                  </a:moveTo>
                  <a:lnTo>
                    <a:pt x="168655" y="242404"/>
                  </a:lnTo>
                  <a:lnTo>
                    <a:pt x="168655" y="252475"/>
                  </a:lnTo>
                  <a:lnTo>
                    <a:pt x="179425" y="252475"/>
                  </a:lnTo>
                  <a:lnTo>
                    <a:pt x="179425" y="242404"/>
                  </a:lnTo>
                  <a:close/>
                </a:path>
                <a:path w="351789" h="351154">
                  <a:moveTo>
                    <a:pt x="312585" y="242404"/>
                  </a:moveTo>
                  <a:lnTo>
                    <a:pt x="301777" y="242404"/>
                  </a:lnTo>
                  <a:lnTo>
                    <a:pt x="301777" y="252475"/>
                  </a:lnTo>
                  <a:lnTo>
                    <a:pt x="312585" y="252475"/>
                  </a:lnTo>
                  <a:lnTo>
                    <a:pt x="312585" y="242404"/>
                  </a:lnTo>
                  <a:close/>
                </a:path>
                <a:path w="351789" h="351154">
                  <a:moveTo>
                    <a:pt x="179425" y="219227"/>
                  </a:moveTo>
                  <a:lnTo>
                    <a:pt x="168655" y="219227"/>
                  </a:lnTo>
                  <a:lnTo>
                    <a:pt x="168655" y="231609"/>
                  </a:lnTo>
                  <a:lnTo>
                    <a:pt x="179425" y="231609"/>
                  </a:lnTo>
                  <a:lnTo>
                    <a:pt x="179425" y="219227"/>
                  </a:lnTo>
                  <a:close/>
                </a:path>
                <a:path w="351789" h="351154">
                  <a:moveTo>
                    <a:pt x="115176" y="0"/>
                  </a:moveTo>
                  <a:lnTo>
                    <a:pt x="16497" y="0"/>
                  </a:lnTo>
                  <a:lnTo>
                    <a:pt x="16497" y="219227"/>
                  </a:lnTo>
                  <a:lnTo>
                    <a:pt x="334937" y="219227"/>
                  </a:lnTo>
                  <a:lnTo>
                    <a:pt x="334937" y="208483"/>
                  </a:lnTo>
                  <a:lnTo>
                    <a:pt x="27304" y="208483"/>
                  </a:lnTo>
                  <a:lnTo>
                    <a:pt x="27304" y="10794"/>
                  </a:lnTo>
                  <a:lnTo>
                    <a:pt x="115176" y="10794"/>
                  </a:lnTo>
                  <a:lnTo>
                    <a:pt x="115176" y="0"/>
                  </a:lnTo>
                  <a:close/>
                </a:path>
                <a:path w="351789" h="351154">
                  <a:moveTo>
                    <a:pt x="115176" y="10794"/>
                  </a:moveTo>
                  <a:lnTo>
                    <a:pt x="104419" y="10794"/>
                  </a:lnTo>
                  <a:lnTo>
                    <a:pt x="104419" y="38188"/>
                  </a:lnTo>
                  <a:lnTo>
                    <a:pt x="324167" y="38188"/>
                  </a:lnTo>
                  <a:lnTo>
                    <a:pt x="324167" y="208483"/>
                  </a:lnTo>
                  <a:lnTo>
                    <a:pt x="334937" y="208483"/>
                  </a:lnTo>
                  <a:lnTo>
                    <a:pt x="334937" y="27444"/>
                  </a:lnTo>
                  <a:lnTo>
                    <a:pt x="115176" y="27444"/>
                  </a:lnTo>
                  <a:lnTo>
                    <a:pt x="115176" y="10794"/>
                  </a:lnTo>
                  <a:close/>
                </a:path>
                <a:path w="351789" h="351154">
                  <a:moveTo>
                    <a:pt x="175717" y="60363"/>
                  </a:moveTo>
                  <a:lnTo>
                    <a:pt x="152259" y="65106"/>
                  </a:lnTo>
                  <a:lnTo>
                    <a:pt x="133081" y="78033"/>
                  </a:lnTo>
                  <a:lnTo>
                    <a:pt x="120140" y="97187"/>
                  </a:lnTo>
                  <a:lnTo>
                    <a:pt x="115392" y="120611"/>
                  </a:lnTo>
                  <a:lnTo>
                    <a:pt x="120140" y="144029"/>
                  </a:lnTo>
                  <a:lnTo>
                    <a:pt x="133081" y="163179"/>
                  </a:lnTo>
                  <a:lnTo>
                    <a:pt x="152259" y="176104"/>
                  </a:lnTo>
                  <a:lnTo>
                    <a:pt x="175717" y="180847"/>
                  </a:lnTo>
                  <a:lnTo>
                    <a:pt x="199191" y="176104"/>
                  </a:lnTo>
                  <a:lnTo>
                    <a:pt x="208169" y="170052"/>
                  </a:lnTo>
                  <a:lnTo>
                    <a:pt x="175717" y="170052"/>
                  </a:lnTo>
                  <a:lnTo>
                    <a:pt x="156471" y="166165"/>
                  </a:lnTo>
                  <a:lnTo>
                    <a:pt x="140728" y="155567"/>
                  </a:lnTo>
                  <a:lnTo>
                    <a:pt x="130100" y="139851"/>
                  </a:lnTo>
                  <a:lnTo>
                    <a:pt x="126199" y="120611"/>
                  </a:lnTo>
                  <a:lnTo>
                    <a:pt x="130100" y="101365"/>
                  </a:lnTo>
                  <a:lnTo>
                    <a:pt x="140728" y="85645"/>
                  </a:lnTo>
                  <a:lnTo>
                    <a:pt x="156471" y="75045"/>
                  </a:lnTo>
                  <a:lnTo>
                    <a:pt x="175717" y="71158"/>
                  </a:lnTo>
                  <a:lnTo>
                    <a:pt x="208167" y="71158"/>
                  </a:lnTo>
                  <a:lnTo>
                    <a:pt x="199191" y="65106"/>
                  </a:lnTo>
                  <a:lnTo>
                    <a:pt x="175717" y="60363"/>
                  </a:lnTo>
                  <a:close/>
                </a:path>
                <a:path w="351789" h="351154">
                  <a:moveTo>
                    <a:pt x="208167" y="71158"/>
                  </a:moveTo>
                  <a:lnTo>
                    <a:pt x="175717" y="71158"/>
                  </a:lnTo>
                  <a:lnTo>
                    <a:pt x="194990" y="75045"/>
                  </a:lnTo>
                  <a:lnTo>
                    <a:pt x="210743" y="85645"/>
                  </a:lnTo>
                  <a:lnTo>
                    <a:pt x="221372" y="101365"/>
                  </a:lnTo>
                  <a:lnTo>
                    <a:pt x="225272" y="120611"/>
                  </a:lnTo>
                  <a:lnTo>
                    <a:pt x="221372" y="139851"/>
                  </a:lnTo>
                  <a:lnTo>
                    <a:pt x="210743" y="155567"/>
                  </a:lnTo>
                  <a:lnTo>
                    <a:pt x="194990" y="166165"/>
                  </a:lnTo>
                  <a:lnTo>
                    <a:pt x="175717" y="170052"/>
                  </a:lnTo>
                  <a:lnTo>
                    <a:pt x="208169" y="170052"/>
                  </a:lnTo>
                  <a:lnTo>
                    <a:pt x="218366" y="163179"/>
                  </a:lnTo>
                  <a:lnTo>
                    <a:pt x="231299" y="144029"/>
                  </a:lnTo>
                  <a:lnTo>
                    <a:pt x="236042" y="120611"/>
                  </a:lnTo>
                  <a:lnTo>
                    <a:pt x="231299" y="97187"/>
                  </a:lnTo>
                  <a:lnTo>
                    <a:pt x="218366" y="78033"/>
                  </a:lnTo>
                  <a:lnTo>
                    <a:pt x="208167" y="71158"/>
                  </a:lnTo>
                  <a:close/>
                </a:path>
                <a:path w="351789" h="351154">
                  <a:moveTo>
                    <a:pt x="175691" y="76809"/>
                  </a:moveTo>
                  <a:lnTo>
                    <a:pt x="158654" y="80255"/>
                  </a:lnTo>
                  <a:lnTo>
                    <a:pt x="144711" y="89647"/>
                  </a:lnTo>
                  <a:lnTo>
                    <a:pt x="135295" y="103571"/>
                  </a:lnTo>
                  <a:lnTo>
                    <a:pt x="131838" y="120611"/>
                  </a:lnTo>
                  <a:lnTo>
                    <a:pt x="135295" y="137644"/>
                  </a:lnTo>
                  <a:lnTo>
                    <a:pt x="144711" y="151564"/>
                  </a:lnTo>
                  <a:lnTo>
                    <a:pt x="158654" y="160956"/>
                  </a:lnTo>
                  <a:lnTo>
                    <a:pt x="175691" y="164401"/>
                  </a:lnTo>
                  <a:lnTo>
                    <a:pt x="192750" y="160956"/>
                  </a:lnTo>
                  <a:lnTo>
                    <a:pt x="203660" y="153606"/>
                  </a:lnTo>
                  <a:lnTo>
                    <a:pt x="175691" y="153606"/>
                  </a:lnTo>
                  <a:lnTo>
                    <a:pt x="162839" y="151008"/>
                  </a:lnTo>
                  <a:lnTo>
                    <a:pt x="152334" y="143929"/>
                  </a:lnTo>
                  <a:lnTo>
                    <a:pt x="145246" y="133439"/>
                  </a:lnTo>
                  <a:lnTo>
                    <a:pt x="142646" y="120611"/>
                  </a:lnTo>
                  <a:lnTo>
                    <a:pt x="145246" y="107776"/>
                  </a:lnTo>
                  <a:lnTo>
                    <a:pt x="152334" y="97283"/>
                  </a:lnTo>
                  <a:lnTo>
                    <a:pt x="162839" y="90202"/>
                  </a:lnTo>
                  <a:lnTo>
                    <a:pt x="175691" y="87604"/>
                  </a:lnTo>
                  <a:lnTo>
                    <a:pt x="203658" y="87604"/>
                  </a:lnTo>
                  <a:lnTo>
                    <a:pt x="192750" y="80255"/>
                  </a:lnTo>
                  <a:lnTo>
                    <a:pt x="175691" y="76809"/>
                  </a:lnTo>
                  <a:close/>
                </a:path>
                <a:path w="351789" h="351154">
                  <a:moveTo>
                    <a:pt x="203658" y="87604"/>
                  </a:moveTo>
                  <a:lnTo>
                    <a:pt x="175691" y="87604"/>
                  </a:lnTo>
                  <a:lnTo>
                    <a:pt x="188551" y="90202"/>
                  </a:lnTo>
                  <a:lnTo>
                    <a:pt x="199074" y="97283"/>
                  </a:lnTo>
                  <a:lnTo>
                    <a:pt x="206179" y="107776"/>
                  </a:lnTo>
                  <a:lnTo>
                    <a:pt x="208787" y="120611"/>
                  </a:lnTo>
                  <a:lnTo>
                    <a:pt x="206179" y="133439"/>
                  </a:lnTo>
                  <a:lnTo>
                    <a:pt x="199074" y="143929"/>
                  </a:lnTo>
                  <a:lnTo>
                    <a:pt x="188551" y="151008"/>
                  </a:lnTo>
                  <a:lnTo>
                    <a:pt x="175691" y="153606"/>
                  </a:lnTo>
                  <a:lnTo>
                    <a:pt x="203660" y="153606"/>
                  </a:lnTo>
                  <a:lnTo>
                    <a:pt x="206690" y="151564"/>
                  </a:lnTo>
                  <a:lnTo>
                    <a:pt x="216095" y="137644"/>
                  </a:lnTo>
                  <a:lnTo>
                    <a:pt x="219544" y="120611"/>
                  </a:lnTo>
                  <a:lnTo>
                    <a:pt x="216095" y="103571"/>
                  </a:lnTo>
                  <a:lnTo>
                    <a:pt x="206690" y="89647"/>
                  </a:lnTo>
                  <a:lnTo>
                    <a:pt x="203658" y="87604"/>
                  </a:lnTo>
                  <a:close/>
                </a:path>
                <a:path w="351789" h="351154">
                  <a:moveTo>
                    <a:pt x="157594" y="116789"/>
                  </a:moveTo>
                  <a:lnTo>
                    <a:pt x="149923" y="124396"/>
                  </a:lnTo>
                  <a:lnTo>
                    <a:pt x="170256" y="144691"/>
                  </a:lnTo>
                  <a:lnTo>
                    <a:pt x="185527" y="129425"/>
                  </a:lnTo>
                  <a:lnTo>
                    <a:pt x="170256" y="129425"/>
                  </a:lnTo>
                  <a:lnTo>
                    <a:pt x="157594" y="116789"/>
                  </a:lnTo>
                  <a:close/>
                </a:path>
                <a:path w="351789" h="351154">
                  <a:moveTo>
                    <a:pt x="193890" y="105790"/>
                  </a:moveTo>
                  <a:lnTo>
                    <a:pt x="170256" y="129425"/>
                  </a:lnTo>
                  <a:lnTo>
                    <a:pt x="185527" y="129425"/>
                  </a:lnTo>
                  <a:lnTo>
                    <a:pt x="201510" y="113449"/>
                  </a:lnTo>
                  <a:lnTo>
                    <a:pt x="193890" y="105790"/>
                  </a:lnTo>
                  <a:close/>
                </a:path>
                <a:path w="351789" h="351154">
                  <a:moveTo>
                    <a:pt x="49187" y="22529"/>
                  </a:moveTo>
                  <a:lnTo>
                    <a:pt x="38366" y="22529"/>
                  </a:lnTo>
                  <a:lnTo>
                    <a:pt x="38366" y="33261"/>
                  </a:lnTo>
                  <a:lnTo>
                    <a:pt x="49187" y="33261"/>
                  </a:lnTo>
                  <a:lnTo>
                    <a:pt x="49187" y="22529"/>
                  </a:lnTo>
                  <a:close/>
                </a:path>
                <a:path w="351789" h="351154">
                  <a:moveTo>
                    <a:pt x="70738" y="22529"/>
                  </a:moveTo>
                  <a:lnTo>
                    <a:pt x="59956" y="22529"/>
                  </a:lnTo>
                  <a:lnTo>
                    <a:pt x="59956" y="33261"/>
                  </a:lnTo>
                  <a:lnTo>
                    <a:pt x="70738" y="33261"/>
                  </a:lnTo>
                  <a:lnTo>
                    <a:pt x="70738" y="22529"/>
                  </a:lnTo>
                  <a:close/>
                </a:path>
                <a:path w="351789" h="351154">
                  <a:moveTo>
                    <a:pt x="93065" y="22529"/>
                  </a:moveTo>
                  <a:lnTo>
                    <a:pt x="81559" y="22529"/>
                  </a:lnTo>
                  <a:lnTo>
                    <a:pt x="81559" y="33261"/>
                  </a:lnTo>
                  <a:lnTo>
                    <a:pt x="93065" y="33261"/>
                  </a:lnTo>
                  <a:lnTo>
                    <a:pt x="93065" y="22529"/>
                  </a:lnTo>
                  <a:close/>
                </a:path>
                <a:path w="351789" h="351154">
                  <a:moveTo>
                    <a:pt x="329171" y="6692"/>
                  </a:moveTo>
                  <a:lnTo>
                    <a:pt x="120408" y="6692"/>
                  </a:lnTo>
                  <a:lnTo>
                    <a:pt x="120408" y="17475"/>
                  </a:lnTo>
                  <a:lnTo>
                    <a:pt x="318363" y="17475"/>
                  </a:lnTo>
                  <a:lnTo>
                    <a:pt x="318363" y="21793"/>
                  </a:lnTo>
                  <a:lnTo>
                    <a:pt x="329171" y="21793"/>
                  </a:lnTo>
                  <a:lnTo>
                    <a:pt x="329171" y="6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6322961" y="3525189"/>
            <a:ext cx="3121025" cy="76200"/>
          </a:xfrm>
          <a:custGeom>
            <a:avLst/>
            <a:gdLst/>
            <a:ahLst/>
            <a:cxnLst/>
            <a:rect l="l" t="t" r="r" b="b"/>
            <a:pathLst>
              <a:path w="312102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50800"/>
                </a:lnTo>
                <a:lnTo>
                  <a:pt x="56489" y="50800"/>
                </a:lnTo>
                <a:lnTo>
                  <a:pt x="50800" y="45110"/>
                </a:lnTo>
                <a:lnTo>
                  <a:pt x="50800" y="31076"/>
                </a:lnTo>
                <a:lnTo>
                  <a:pt x="56489" y="25400"/>
                </a:lnTo>
                <a:lnTo>
                  <a:pt x="76200" y="25400"/>
                </a:lnTo>
                <a:lnTo>
                  <a:pt x="76200" y="0"/>
                </a:lnTo>
                <a:close/>
              </a:path>
              <a:path w="3121025" h="76200">
                <a:moveTo>
                  <a:pt x="76200" y="25400"/>
                </a:moveTo>
                <a:lnTo>
                  <a:pt x="56489" y="25400"/>
                </a:lnTo>
                <a:lnTo>
                  <a:pt x="50800" y="31076"/>
                </a:lnTo>
                <a:lnTo>
                  <a:pt x="50800" y="45110"/>
                </a:lnTo>
                <a:lnTo>
                  <a:pt x="56489" y="50800"/>
                </a:lnTo>
                <a:lnTo>
                  <a:pt x="76200" y="50800"/>
                </a:lnTo>
                <a:lnTo>
                  <a:pt x="76200" y="25400"/>
                </a:lnTo>
                <a:close/>
              </a:path>
              <a:path w="3121025" h="76200">
                <a:moveTo>
                  <a:pt x="3114929" y="25400"/>
                </a:moveTo>
                <a:lnTo>
                  <a:pt x="76200" y="25400"/>
                </a:lnTo>
                <a:lnTo>
                  <a:pt x="76200" y="50800"/>
                </a:lnTo>
                <a:lnTo>
                  <a:pt x="3114929" y="50800"/>
                </a:lnTo>
                <a:lnTo>
                  <a:pt x="3120605" y="45110"/>
                </a:lnTo>
                <a:lnTo>
                  <a:pt x="3120605" y="31076"/>
                </a:lnTo>
                <a:lnTo>
                  <a:pt x="3114929" y="25400"/>
                </a:lnTo>
                <a:close/>
              </a:path>
            </a:pathLst>
          </a:custGeom>
          <a:solidFill>
            <a:srgbClr val="89ADD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62056" y="2469387"/>
            <a:ext cx="4282440" cy="96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Supporting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materials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2136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Supporting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infrastructure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40937" y="2422474"/>
            <a:ext cx="1796414" cy="1553845"/>
            <a:chOff x="1240937" y="2422474"/>
            <a:chExt cx="1796414" cy="1553845"/>
          </a:xfrm>
        </p:grpSpPr>
        <p:sp>
          <p:nvSpPr>
            <p:cNvPr id="11" name="object 11"/>
            <p:cNvSpPr/>
            <p:nvPr/>
          </p:nvSpPr>
          <p:spPr>
            <a:xfrm>
              <a:off x="1240937" y="3192068"/>
              <a:ext cx="784225" cy="784225"/>
            </a:xfrm>
            <a:custGeom>
              <a:avLst/>
              <a:gdLst/>
              <a:ahLst/>
              <a:cxnLst/>
              <a:rect l="l" t="t" r="r" b="b"/>
              <a:pathLst>
                <a:path w="784225" h="784225">
                  <a:moveTo>
                    <a:pt x="392079" y="0"/>
                  </a:moveTo>
                  <a:lnTo>
                    <a:pt x="342898" y="3054"/>
                  </a:lnTo>
                  <a:lnTo>
                    <a:pt x="295540" y="11974"/>
                  </a:lnTo>
                  <a:lnTo>
                    <a:pt x="250373" y="26391"/>
                  </a:lnTo>
                  <a:lnTo>
                    <a:pt x="207762" y="45937"/>
                  </a:lnTo>
                  <a:lnTo>
                    <a:pt x="168078" y="70247"/>
                  </a:lnTo>
                  <a:lnTo>
                    <a:pt x="131685" y="98951"/>
                  </a:lnTo>
                  <a:lnTo>
                    <a:pt x="98953" y="131682"/>
                  </a:lnTo>
                  <a:lnTo>
                    <a:pt x="70248" y="168074"/>
                  </a:lnTo>
                  <a:lnTo>
                    <a:pt x="45939" y="207759"/>
                  </a:lnTo>
                  <a:lnTo>
                    <a:pt x="26391" y="250368"/>
                  </a:lnTo>
                  <a:lnTo>
                    <a:pt x="11974" y="295536"/>
                  </a:lnTo>
                  <a:lnTo>
                    <a:pt x="3054" y="342893"/>
                  </a:lnTo>
                  <a:lnTo>
                    <a:pt x="0" y="392074"/>
                  </a:lnTo>
                  <a:lnTo>
                    <a:pt x="3054" y="441257"/>
                  </a:lnTo>
                  <a:lnTo>
                    <a:pt x="11974" y="488617"/>
                  </a:lnTo>
                  <a:lnTo>
                    <a:pt x="26391" y="533787"/>
                  </a:lnTo>
                  <a:lnTo>
                    <a:pt x="45939" y="576398"/>
                  </a:lnTo>
                  <a:lnTo>
                    <a:pt x="70248" y="616083"/>
                  </a:lnTo>
                  <a:lnTo>
                    <a:pt x="98953" y="652476"/>
                  </a:lnTo>
                  <a:lnTo>
                    <a:pt x="131685" y="685209"/>
                  </a:lnTo>
                  <a:lnTo>
                    <a:pt x="168078" y="713913"/>
                  </a:lnTo>
                  <a:lnTo>
                    <a:pt x="207762" y="738223"/>
                  </a:lnTo>
                  <a:lnTo>
                    <a:pt x="250373" y="757770"/>
                  </a:lnTo>
                  <a:lnTo>
                    <a:pt x="295540" y="772187"/>
                  </a:lnTo>
                  <a:lnTo>
                    <a:pt x="342898" y="781106"/>
                  </a:lnTo>
                  <a:lnTo>
                    <a:pt x="392079" y="784161"/>
                  </a:lnTo>
                  <a:lnTo>
                    <a:pt x="441262" y="781106"/>
                  </a:lnTo>
                  <a:lnTo>
                    <a:pt x="488622" y="772187"/>
                  </a:lnTo>
                  <a:lnTo>
                    <a:pt x="533792" y="757770"/>
                  </a:lnTo>
                  <a:lnTo>
                    <a:pt x="576403" y="738223"/>
                  </a:lnTo>
                  <a:lnTo>
                    <a:pt x="616089" y="713913"/>
                  </a:lnTo>
                  <a:lnTo>
                    <a:pt x="652481" y="685209"/>
                  </a:lnTo>
                  <a:lnTo>
                    <a:pt x="685214" y="652476"/>
                  </a:lnTo>
                  <a:lnTo>
                    <a:pt x="713918" y="616083"/>
                  </a:lnTo>
                  <a:lnTo>
                    <a:pt x="738228" y="576398"/>
                  </a:lnTo>
                  <a:lnTo>
                    <a:pt x="757775" y="533787"/>
                  </a:lnTo>
                  <a:lnTo>
                    <a:pt x="772192" y="488617"/>
                  </a:lnTo>
                  <a:lnTo>
                    <a:pt x="781111" y="441257"/>
                  </a:lnTo>
                  <a:lnTo>
                    <a:pt x="784166" y="392074"/>
                  </a:lnTo>
                  <a:lnTo>
                    <a:pt x="781111" y="342893"/>
                  </a:lnTo>
                  <a:lnTo>
                    <a:pt x="772192" y="295536"/>
                  </a:lnTo>
                  <a:lnTo>
                    <a:pt x="757775" y="250368"/>
                  </a:lnTo>
                  <a:lnTo>
                    <a:pt x="738228" y="207759"/>
                  </a:lnTo>
                  <a:lnTo>
                    <a:pt x="713918" y="168074"/>
                  </a:lnTo>
                  <a:lnTo>
                    <a:pt x="685214" y="131682"/>
                  </a:lnTo>
                  <a:lnTo>
                    <a:pt x="652481" y="98951"/>
                  </a:lnTo>
                  <a:lnTo>
                    <a:pt x="616089" y="70247"/>
                  </a:lnTo>
                  <a:lnTo>
                    <a:pt x="576403" y="45937"/>
                  </a:lnTo>
                  <a:lnTo>
                    <a:pt x="533792" y="26391"/>
                  </a:lnTo>
                  <a:lnTo>
                    <a:pt x="488622" y="11974"/>
                  </a:lnTo>
                  <a:lnTo>
                    <a:pt x="441262" y="3054"/>
                  </a:lnTo>
                  <a:lnTo>
                    <a:pt x="392079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489265" y="3408413"/>
              <a:ext cx="287655" cy="351790"/>
            </a:xfrm>
            <a:custGeom>
              <a:avLst/>
              <a:gdLst/>
              <a:ahLst/>
              <a:cxnLst/>
              <a:rect l="l" t="t" r="r" b="b"/>
              <a:pathLst>
                <a:path w="287655" h="351789">
                  <a:moveTo>
                    <a:pt x="238112" y="47917"/>
                  </a:moveTo>
                  <a:lnTo>
                    <a:pt x="1447" y="47917"/>
                  </a:lnTo>
                  <a:lnTo>
                    <a:pt x="0" y="49428"/>
                  </a:lnTo>
                  <a:lnTo>
                    <a:pt x="24" y="349973"/>
                  </a:lnTo>
                  <a:lnTo>
                    <a:pt x="1447" y="351459"/>
                  </a:lnTo>
                  <a:lnTo>
                    <a:pt x="238112" y="351459"/>
                  </a:lnTo>
                  <a:lnTo>
                    <a:pt x="239598" y="349973"/>
                  </a:lnTo>
                  <a:lnTo>
                    <a:pt x="239598" y="335483"/>
                  </a:lnTo>
                  <a:lnTo>
                    <a:pt x="15951" y="335483"/>
                  </a:lnTo>
                  <a:lnTo>
                    <a:pt x="15951" y="63893"/>
                  </a:lnTo>
                  <a:lnTo>
                    <a:pt x="239598" y="63893"/>
                  </a:lnTo>
                  <a:lnTo>
                    <a:pt x="239598" y="49428"/>
                  </a:lnTo>
                  <a:lnTo>
                    <a:pt x="238112" y="47917"/>
                  </a:lnTo>
                  <a:close/>
                </a:path>
                <a:path w="287655" h="351789">
                  <a:moveTo>
                    <a:pt x="239598" y="63893"/>
                  </a:moveTo>
                  <a:lnTo>
                    <a:pt x="223621" y="63893"/>
                  </a:lnTo>
                  <a:lnTo>
                    <a:pt x="223621" y="335483"/>
                  </a:lnTo>
                  <a:lnTo>
                    <a:pt x="239598" y="335483"/>
                  </a:lnTo>
                  <a:lnTo>
                    <a:pt x="239598" y="63893"/>
                  </a:lnTo>
                  <a:close/>
                </a:path>
                <a:path w="287655" h="351789">
                  <a:moveTo>
                    <a:pt x="143751" y="287566"/>
                  </a:moveTo>
                  <a:lnTo>
                    <a:pt x="31927" y="287566"/>
                  </a:lnTo>
                  <a:lnTo>
                    <a:pt x="31927" y="303542"/>
                  </a:lnTo>
                  <a:lnTo>
                    <a:pt x="143751" y="303542"/>
                  </a:lnTo>
                  <a:lnTo>
                    <a:pt x="143751" y="287566"/>
                  </a:lnTo>
                  <a:close/>
                </a:path>
                <a:path w="287655" h="351789">
                  <a:moveTo>
                    <a:pt x="287502" y="15989"/>
                  </a:moveTo>
                  <a:lnTo>
                    <a:pt x="271551" y="15989"/>
                  </a:lnTo>
                  <a:lnTo>
                    <a:pt x="271551" y="287566"/>
                  </a:lnTo>
                  <a:lnTo>
                    <a:pt x="255574" y="287566"/>
                  </a:lnTo>
                  <a:lnTo>
                    <a:pt x="255574" y="303542"/>
                  </a:lnTo>
                  <a:lnTo>
                    <a:pt x="287502" y="303542"/>
                  </a:lnTo>
                  <a:lnTo>
                    <a:pt x="287502" y="15989"/>
                  </a:lnTo>
                  <a:close/>
                </a:path>
                <a:path w="287655" h="351789">
                  <a:moveTo>
                    <a:pt x="207645" y="239623"/>
                  </a:moveTo>
                  <a:lnTo>
                    <a:pt x="31927" y="239623"/>
                  </a:lnTo>
                  <a:lnTo>
                    <a:pt x="31927" y="255600"/>
                  </a:lnTo>
                  <a:lnTo>
                    <a:pt x="207645" y="255600"/>
                  </a:lnTo>
                  <a:lnTo>
                    <a:pt x="207645" y="239623"/>
                  </a:lnTo>
                  <a:close/>
                </a:path>
                <a:path w="287655" h="351789">
                  <a:moveTo>
                    <a:pt x="207645" y="191706"/>
                  </a:moveTo>
                  <a:lnTo>
                    <a:pt x="31927" y="191706"/>
                  </a:lnTo>
                  <a:lnTo>
                    <a:pt x="31927" y="207695"/>
                  </a:lnTo>
                  <a:lnTo>
                    <a:pt x="207645" y="207695"/>
                  </a:lnTo>
                  <a:lnTo>
                    <a:pt x="207645" y="191706"/>
                  </a:lnTo>
                  <a:close/>
                </a:path>
                <a:path w="287655" h="351789">
                  <a:moveTo>
                    <a:pt x="207645" y="143776"/>
                  </a:moveTo>
                  <a:lnTo>
                    <a:pt x="31927" y="143776"/>
                  </a:lnTo>
                  <a:lnTo>
                    <a:pt x="31927" y="159753"/>
                  </a:lnTo>
                  <a:lnTo>
                    <a:pt x="207645" y="159753"/>
                  </a:lnTo>
                  <a:lnTo>
                    <a:pt x="207645" y="143776"/>
                  </a:lnTo>
                  <a:close/>
                </a:path>
                <a:path w="287655" h="351789">
                  <a:moveTo>
                    <a:pt x="207645" y="95859"/>
                  </a:moveTo>
                  <a:lnTo>
                    <a:pt x="31927" y="95859"/>
                  </a:lnTo>
                  <a:lnTo>
                    <a:pt x="31927" y="111836"/>
                  </a:lnTo>
                  <a:lnTo>
                    <a:pt x="207645" y="111836"/>
                  </a:lnTo>
                  <a:lnTo>
                    <a:pt x="207645" y="95859"/>
                  </a:lnTo>
                  <a:close/>
                </a:path>
                <a:path w="287655" h="351789">
                  <a:moveTo>
                    <a:pt x="287502" y="0"/>
                  </a:moveTo>
                  <a:lnTo>
                    <a:pt x="47904" y="0"/>
                  </a:lnTo>
                  <a:lnTo>
                    <a:pt x="47904" y="31965"/>
                  </a:lnTo>
                  <a:lnTo>
                    <a:pt x="63881" y="31965"/>
                  </a:lnTo>
                  <a:lnTo>
                    <a:pt x="63881" y="15989"/>
                  </a:lnTo>
                  <a:lnTo>
                    <a:pt x="287502" y="15989"/>
                  </a:lnTo>
                  <a:lnTo>
                    <a:pt x="2875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011654" y="2422474"/>
              <a:ext cx="1026160" cy="784225"/>
            </a:xfrm>
            <a:custGeom>
              <a:avLst/>
              <a:gdLst/>
              <a:ahLst/>
              <a:cxnLst/>
              <a:rect l="l" t="t" r="r" b="b"/>
              <a:pathLst>
                <a:path w="1026160" h="784225">
                  <a:moveTo>
                    <a:pt x="957238" y="36040"/>
                  </a:moveTo>
                  <a:lnTo>
                    <a:pt x="1079" y="763727"/>
                  </a:lnTo>
                  <a:lnTo>
                    <a:pt x="0" y="771702"/>
                  </a:lnTo>
                  <a:lnTo>
                    <a:pt x="8496" y="782866"/>
                  </a:lnTo>
                  <a:lnTo>
                    <a:pt x="16459" y="783945"/>
                  </a:lnTo>
                  <a:lnTo>
                    <a:pt x="972614" y="56249"/>
                  </a:lnTo>
                  <a:lnTo>
                    <a:pt x="957238" y="36040"/>
                  </a:lnTo>
                  <a:close/>
                </a:path>
                <a:path w="1026160" h="784225">
                  <a:moveTo>
                    <a:pt x="1013720" y="24104"/>
                  </a:moveTo>
                  <a:lnTo>
                    <a:pt x="972921" y="24104"/>
                  </a:lnTo>
                  <a:lnTo>
                    <a:pt x="980884" y="25184"/>
                  </a:lnTo>
                  <a:lnTo>
                    <a:pt x="989380" y="36347"/>
                  </a:lnTo>
                  <a:lnTo>
                    <a:pt x="988301" y="44310"/>
                  </a:lnTo>
                  <a:lnTo>
                    <a:pt x="972614" y="56249"/>
                  </a:lnTo>
                  <a:lnTo>
                    <a:pt x="987996" y="76466"/>
                  </a:lnTo>
                  <a:lnTo>
                    <a:pt x="1013720" y="24104"/>
                  </a:lnTo>
                  <a:close/>
                </a:path>
                <a:path w="1026160" h="784225">
                  <a:moveTo>
                    <a:pt x="972921" y="24104"/>
                  </a:moveTo>
                  <a:lnTo>
                    <a:pt x="957238" y="36040"/>
                  </a:lnTo>
                  <a:lnTo>
                    <a:pt x="972614" y="56249"/>
                  </a:lnTo>
                  <a:lnTo>
                    <a:pt x="988301" y="44310"/>
                  </a:lnTo>
                  <a:lnTo>
                    <a:pt x="989380" y="36347"/>
                  </a:lnTo>
                  <a:lnTo>
                    <a:pt x="980884" y="25184"/>
                  </a:lnTo>
                  <a:lnTo>
                    <a:pt x="972921" y="24104"/>
                  </a:lnTo>
                  <a:close/>
                </a:path>
                <a:path w="1026160" h="784225">
                  <a:moveTo>
                    <a:pt x="1025563" y="0"/>
                  </a:moveTo>
                  <a:lnTo>
                    <a:pt x="941857" y="15824"/>
                  </a:lnTo>
                  <a:lnTo>
                    <a:pt x="957238" y="36040"/>
                  </a:lnTo>
                  <a:lnTo>
                    <a:pt x="972921" y="24104"/>
                  </a:lnTo>
                  <a:lnTo>
                    <a:pt x="1013720" y="24104"/>
                  </a:lnTo>
                  <a:lnTo>
                    <a:pt x="1025563" y="0"/>
                  </a:lnTo>
                  <a:close/>
                </a:path>
              </a:pathLst>
            </a:custGeom>
            <a:solidFill>
              <a:srgbClr val="89ADD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926905" y="1488947"/>
            <a:ext cx="13081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Peer-review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150184" y="1947100"/>
            <a:ext cx="809625" cy="809625"/>
            <a:chOff x="3150184" y="1947100"/>
            <a:chExt cx="809625" cy="809625"/>
          </a:xfrm>
        </p:grpSpPr>
        <p:sp>
          <p:nvSpPr>
            <p:cNvPr id="16" name="object 16"/>
            <p:cNvSpPr/>
            <p:nvPr/>
          </p:nvSpPr>
          <p:spPr>
            <a:xfrm>
              <a:off x="3162884" y="1959800"/>
              <a:ext cx="784225" cy="784225"/>
            </a:xfrm>
            <a:custGeom>
              <a:avLst/>
              <a:gdLst/>
              <a:ahLst/>
              <a:cxnLst/>
              <a:rect l="l" t="t" r="r" b="b"/>
              <a:pathLst>
                <a:path w="784225" h="784225">
                  <a:moveTo>
                    <a:pt x="0" y="392082"/>
                  </a:moveTo>
                  <a:lnTo>
                    <a:pt x="3054" y="342900"/>
                  </a:lnTo>
                  <a:lnTo>
                    <a:pt x="11974" y="295541"/>
                  </a:lnTo>
                  <a:lnTo>
                    <a:pt x="26391" y="250372"/>
                  </a:lnTo>
                  <a:lnTo>
                    <a:pt x="45938" y="207762"/>
                  </a:lnTo>
                  <a:lnTo>
                    <a:pt x="70248" y="168077"/>
                  </a:lnTo>
                  <a:lnTo>
                    <a:pt x="98952" y="131684"/>
                  </a:lnTo>
                  <a:lnTo>
                    <a:pt x="131684" y="98952"/>
                  </a:lnTo>
                  <a:lnTo>
                    <a:pt x="168077" y="70248"/>
                  </a:lnTo>
                  <a:lnTo>
                    <a:pt x="207762" y="45938"/>
                  </a:lnTo>
                  <a:lnTo>
                    <a:pt x="250372" y="26391"/>
                  </a:lnTo>
                  <a:lnTo>
                    <a:pt x="295541" y="11974"/>
                  </a:lnTo>
                  <a:lnTo>
                    <a:pt x="342900" y="3054"/>
                  </a:lnTo>
                  <a:lnTo>
                    <a:pt x="392082" y="0"/>
                  </a:lnTo>
                  <a:lnTo>
                    <a:pt x="441264" y="3054"/>
                  </a:lnTo>
                  <a:lnTo>
                    <a:pt x="488623" y="11974"/>
                  </a:lnTo>
                  <a:lnTo>
                    <a:pt x="533792" y="26391"/>
                  </a:lnTo>
                  <a:lnTo>
                    <a:pt x="576402" y="45938"/>
                  </a:lnTo>
                  <a:lnTo>
                    <a:pt x="616088" y="70248"/>
                  </a:lnTo>
                  <a:lnTo>
                    <a:pt x="652480" y="98952"/>
                  </a:lnTo>
                  <a:lnTo>
                    <a:pt x="685212" y="131684"/>
                  </a:lnTo>
                  <a:lnTo>
                    <a:pt x="713917" y="168077"/>
                  </a:lnTo>
                  <a:lnTo>
                    <a:pt x="738226" y="207762"/>
                  </a:lnTo>
                  <a:lnTo>
                    <a:pt x="757773" y="250372"/>
                  </a:lnTo>
                  <a:lnTo>
                    <a:pt x="772190" y="295541"/>
                  </a:lnTo>
                  <a:lnTo>
                    <a:pt x="781110" y="342900"/>
                  </a:lnTo>
                  <a:lnTo>
                    <a:pt x="784165" y="392082"/>
                  </a:lnTo>
                  <a:lnTo>
                    <a:pt x="781110" y="441264"/>
                  </a:lnTo>
                  <a:lnTo>
                    <a:pt x="772190" y="488623"/>
                  </a:lnTo>
                  <a:lnTo>
                    <a:pt x="757773" y="533792"/>
                  </a:lnTo>
                  <a:lnTo>
                    <a:pt x="738226" y="576402"/>
                  </a:lnTo>
                  <a:lnTo>
                    <a:pt x="713917" y="616088"/>
                  </a:lnTo>
                  <a:lnTo>
                    <a:pt x="685212" y="652480"/>
                  </a:lnTo>
                  <a:lnTo>
                    <a:pt x="652480" y="685212"/>
                  </a:lnTo>
                  <a:lnTo>
                    <a:pt x="616088" y="713917"/>
                  </a:lnTo>
                  <a:lnTo>
                    <a:pt x="576402" y="738226"/>
                  </a:lnTo>
                  <a:lnTo>
                    <a:pt x="533792" y="757773"/>
                  </a:lnTo>
                  <a:lnTo>
                    <a:pt x="488623" y="772190"/>
                  </a:lnTo>
                  <a:lnTo>
                    <a:pt x="441264" y="781110"/>
                  </a:lnTo>
                  <a:lnTo>
                    <a:pt x="392082" y="784165"/>
                  </a:lnTo>
                  <a:lnTo>
                    <a:pt x="342900" y="781110"/>
                  </a:lnTo>
                  <a:lnTo>
                    <a:pt x="295541" y="772190"/>
                  </a:lnTo>
                  <a:lnTo>
                    <a:pt x="250372" y="757773"/>
                  </a:lnTo>
                  <a:lnTo>
                    <a:pt x="207762" y="738226"/>
                  </a:lnTo>
                  <a:lnTo>
                    <a:pt x="168077" y="713917"/>
                  </a:lnTo>
                  <a:lnTo>
                    <a:pt x="131684" y="685212"/>
                  </a:lnTo>
                  <a:lnTo>
                    <a:pt x="98952" y="652480"/>
                  </a:lnTo>
                  <a:lnTo>
                    <a:pt x="70248" y="616088"/>
                  </a:lnTo>
                  <a:lnTo>
                    <a:pt x="45938" y="576402"/>
                  </a:lnTo>
                  <a:lnTo>
                    <a:pt x="26391" y="533792"/>
                  </a:lnTo>
                  <a:lnTo>
                    <a:pt x="11974" y="488623"/>
                  </a:lnTo>
                  <a:lnTo>
                    <a:pt x="3054" y="441264"/>
                  </a:lnTo>
                  <a:lnTo>
                    <a:pt x="0" y="392082"/>
                  </a:lnTo>
                  <a:close/>
                </a:path>
              </a:pathLst>
            </a:custGeom>
            <a:ln w="25400">
              <a:solidFill>
                <a:srgbClr val="4276A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35235" y="2187931"/>
              <a:ext cx="238760" cy="336550"/>
            </a:xfrm>
            <a:custGeom>
              <a:avLst/>
              <a:gdLst/>
              <a:ahLst/>
              <a:cxnLst/>
              <a:rect l="l" t="t" r="r" b="b"/>
              <a:pathLst>
                <a:path w="238760" h="336550">
                  <a:moveTo>
                    <a:pt x="83507" y="1680"/>
                  </a:moveTo>
                  <a:lnTo>
                    <a:pt x="30598" y="25671"/>
                  </a:lnTo>
                  <a:lnTo>
                    <a:pt x="15181" y="88810"/>
                  </a:lnTo>
                  <a:lnTo>
                    <a:pt x="15082" y="93890"/>
                  </a:lnTo>
                  <a:lnTo>
                    <a:pt x="15868" y="135126"/>
                  </a:lnTo>
                  <a:lnTo>
                    <a:pt x="15979" y="140081"/>
                  </a:lnTo>
                  <a:lnTo>
                    <a:pt x="18198" y="189216"/>
                  </a:lnTo>
                  <a:lnTo>
                    <a:pt x="19253" y="231749"/>
                  </a:lnTo>
                  <a:lnTo>
                    <a:pt x="19367" y="237375"/>
                  </a:lnTo>
                  <a:lnTo>
                    <a:pt x="19519" y="238797"/>
                  </a:lnTo>
                  <a:lnTo>
                    <a:pt x="17348" y="240334"/>
                  </a:lnTo>
                  <a:lnTo>
                    <a:pt x="1906" y="295274"/>
                  </a:lnTo>
                  <a:lnTo>
                    <a:pt x="0" y="332599"/>
                  </a:lnTo>
                  <a:lnTo>
                    <a:pt x="0" y="336549"/>
                  </a:lnTo>
                  <a:lnTo>
                    <a:pt x="238213" y="336549"/>
                  </a:lnTo>
                  <a:lnTo>
                    <a:pt x="238271" y="319379"/>
                  </a:lnTo>
                  <a:lnTo>
                    <a:pt x="120815" y="319379"/>
                  </a:lnTo>
                  <a:lnTo>
                    <a:pt x="80200" y="229183"/>
                  </a:lnTo>
                  <a:lnTo>
                    <a:pt x="95173" y="229183"/>
                  </a:lnTo>
                  <a:lnTo>
                    <a:pt x="95173" y="191731"/>
                  </a:lnTo>
                  <a:lnTo>
                    <a:pt x="75040" y="180182"/>
                  </a:lnTo>
                  <a:lnTo>
                    <a:pt x="58704" y="162435"/>
                  </a:lnTo>
                  <a:lnTo>
                    <a:pt x="47223" y="139749"/>
                  </a:lnTo>
                  <a:lnTo>
                    <a:pt x="41656" y="113385"/>
                  </a:lnTo>
                  <a:lnTo>
                    <a:pt x="47586" y="111314"/>
                  </a:lnTo>
                  <a:lnTo>
                    <a:pt x="53911" y="111314"/>
                  </a:lnTo>
                  <a:lnTo>
                    <a:pt x="53911" y="105193"/>
                  </a:lnTo>
                  <a:lnTo>
                    <a:pt x="41313" y="105193"/>
                  </a:lnTo>
                  <a:lnTo>
                    <a:pt x="41262" y="99122"/>
                  </a:lnTo>
                  <a:lnTo>
                    <a:pt x="41757" y="93890"/>
                  </a:lnTo>
                  <a:lnTo>
                    <a:pt x="42443" y="88810"/>
                  </a:lnTo>
                  <a:lnTo>
                    <a:pt x="44627" y="83730"/>
                  </a:lnTo>
                  <a:lnTo>
                    <a:pt x="47193" y="79044"/>
                  </a:lnTo>
                  <a:lnTo>
                    <a:pt x="55638" y="61175"/>
                  </a:lnTo>
                  <a:lnTo>
                    <a:pt x="62458" y="56844"/>
                  </a:lnTo>
                  <a:lnTo>
                    <a:pt x="128977" y="56844"/>
                  </a:lnTo>
                  <a:lnTo>
                    <a:pt x="128110" y="50140"/>
                  </a:lnTo>
                  <a:lnTo>
                    <a:pt x="127927" y="43814"/>
                  </a:lnTo>
                  <a:lnTo>
                    <a:pt x="204477" y="43814"/>
                  </a:lnTo>
                  <a:lnTo>
                    <a:pt x="188733" y="21494"/>
                  </a:lnTo>
                  <a:lnTo>
                    <a:pt x="165439" y="5422"/>
                  </a:lnTo>
                  <a:lnTo>
                    <a:pt x="114046" y="5422"/>
                  </a:lnTo>
                  <a:lnTo>
                    <a:pt x="83507" y="1680"/>
                  </a:lnTo>
                  <a:close/>
                </a:path>
                <a:path w="238760" h="336550">
                  <a:moveTo>
                    <a:pt x="212886" y="228789"/>
                  </a:moveTo>
                  <a:lnTo>
                    <a:pt x="161671" y="228789"/>
                  </a:lnTo>
                  <a:lnTo>
                    <a:pt x="120815" y="319379"/>
                  </a:lnTo>
                  <a:lnTo>
                    <a:pt x="238271" y="319379"/>
                  </a:lnTo>
                  <a:lnTo>
                    <a:pt x="238263" y="315979"/>
                  </a:lnTo>
                  <a:lnTo>
                    <a:pt x="231659" y="255823"/>
                  </a:lnTo>
                  <a:lnTo>
                    <a:pt x="212610" y="231749"/>
                  </a:lnTo>
                  <a:lnTo>
                    <a:pt x="212886" y="228789"/>
                  </a:lnTo>
                  <a:close/>
                </a:path>
                <a:path w="238760" h="336550">
                  <a:moveTo>
                    <a:pt x="95173" y="229183"/>
                  </a:moveTo>
                  <a:lnTo>
                    <a:pt x="80200" y="229183"/>
                  </a:lnTo>
                  <a:lnTo>
                    <a:pt x="95173" y="230072"/>
                  </a:lnTo>
                  <a:lnTo>
                    <a:pt x="95173" y="229183"/>
                  </a:lnTo>
                  <a:close/>
                </a:path>
                <a:path w="238760" h="336550">
                  <a:moveTo>
                    <a:pt x="217882" y="108597"/>
                  </a:moveTo>
                  <a:lnTo>
                    <a:pt x="188112" y="108597"/>
                  </a:lnTo>
                  <a:lnTo>
                    <a:pt x="194233" y="109092"/>
                  </a:lnTo>
                  <a:lnTo>
                    <a:pt x="189903" y="135126"/>
                  </a:lnTo>
                  <a:lnTo>
                    <a:pt x="179844" y="157922"/>
                  </a:lnTo>
                  <a:lnTo>
                    <a:pt x="165023" y="176334"/>
                  </a:lnTo>
                  <a:lnTo>
                    <a:pt x="146405" y="189216"/>
                  </a:lnTo>
                  <a:lnTo>
                    <a:pt x="146405" y="229234"/>
                  </a:lnTo>
                  <a:lnTo>
                    <a:pt x="161671" y="228789"/>
                  </a:lnTo>
                  <a:lnTo>
                    <a:pt x="212886" y="228789"/>
                  </a:lnTo>
                  <a:lnTo>
                    <a:pt x="216291" y="192241"/>
                  </a:lnTo>
                  <a:lnTo>
                    <a:pt x="218873" y="140081"/>
                  </a:lnTo>
                  <a:lnTo>
                    <a:pt x="217882" y="108597"/>
                  </a:lnTo>
                  <a:close/>
                </a:path>
                <a:path w="238760" h="336550">
                  <a:moveTo>
                    <a:pt x="53911" y="111314"/>
                  </a:moveTo>
                  <a:lnTo>
                    <a:pt x="47586" y="111314"/>
                  </a:lnTo>
                  <a:lnTo>
                    <a:pt x="47586" y="124827"/>
                  </a:lnTo>
                  <a:lnTo>
                    <a:pt x="110286" y="124827"/>
                  </a:lnTo>
                  <a:lnTo>
                    <a:pt x="110286" y="118515"/>
                  </a:lnTo>
                  <a:lnTo>
                    <a:pt x="53911" y="118515"/>
                  </a:lnTo>
                  <a:lnTo>
                    <a:pt x="53911" y="111314"/>
                  </a:lnTo>
                  <a:close/>
                </a:path>
                <a:path w="238760" h="336550">
                  <a:moveTo>
                    <a:pt x="131775" y="113181"/>
                  </a:moveTo>
                  <a:lnTo>
                    <a:pt x="125412" y="113181"/>
                  </a:lnTo>
                  <a:lnTo>
                    <a:pt x="125412" y="124827"/>
                  </a:lnTo>
                  <a:lnTo>
                    <a:pt x="188112" y="124827"/>
                  </a:lnTo>
                  <a:lnTo>
                    <a:pt x="188112" y="118515"/>
                  </a:lnTo>
                  <a:lnTo>
                    <a:pt x="131775" y="118515"/>
                  </a:lnTo>
                  <a:lnTo>
                    <a:pt x="131775" y="113181"/>
                  </a:lnTo>
                  <a:close/>
                </a:path>
                <a:path w="238760" h="336550">
                  <a:moveTo>
                    <a:pt x="110286" y="90385"/>
                  </a:moveTo>
                  <a:lnTo>
                    <a:pt x="103962" y="90385"/>
                  </a:lnTo>
                  <a:lnTo>
                    <a:pt x="103962" y="118515"/>
                  </a:lnTo>
                  <a:lnTo>
                    <a:pt x="110286" y="118515"/>
                  </a:lnTo>
                  <a:lnTo>
                    <a:pt x="110286" y="113181"/>
                  </a:lnTo>
                  <a:lnTo>
                    <a:pt x="131775" y="113181"/>
                  </a:lnTo>
                  <a:lnTo>
                    <a:pt x="131775" y="95719"/>
                  </a:lnTo>
                  <a:lnTo>
                    <a:pt x="110286" y="95719"/>
                  </a:lnTo>
                  <a:lnTo>
                    <a:pt x="110286" y="90385"/>
                  </a:lnTo>
                  <a:close/>
                </a:path>
                <a:path w="238760" h="336550">
                  <a:moveTo>
                    <a:pt x="188112" y="90385"/>
                  </a:moveTo>
                  <a:lnTo>
                    <a:pt x="181787" y="90385"/>
                  </a:lnTo>
                  <a:lnTo>
                    <a:pt x="181787" y="118515"/>
                  </a:lnTo>
                  <a:lnTo>
                    <a:pt x="188112" y="118515"/>
                  </a:lnTo>
                  <a:lnTo>
                    <a:pt x="188112" y="108597"/>
                  </a:lnTo>
                  <a:lnTo>
                    <a:pt x="217882" y="108597"/>
                  </a:lnTo>
                  <a:lnTo>
                    <a:pt x="217649" y="101193"/>
                  </a:lnTo>
                  <a:lnTo>
                    <a:pt x="194284" y="101193"/>
                  </a:lnTo>
                  <a:lnTo>
                    <a:pt x="188112" y="100697"/>
                  </a:lnTo>
                  <a:lnTo>
                    <a:pt x="188112" y="90385"/>
                  </a:lnTo>
                  <a:close/>
                </a:path>
                <a:path w="238760" h="336550">
                  <a:moveTo>
                    <a:pt x="110286" y="84073"/>
                  </a:moveTo>
                  <a:lnTo>
                    <a:pt x="47586" y="84073"/>
                  </a:lnTo>
                  <a:lnTo>
                    <a:pt x="47586" y="103021"/>
                  </a:lnTo>
                  <a:lnTo>
                    <a:pt x="41313" y="105193"/>
                  </a:lnTo>
                  <a:lnTo>
                    <a:pt x="53911" y="105193"/>
                  </a:lnTo>
                  <a:lnTo>
                    <a:pt x="53911" y="90385"/>
                  </a:lnTo>
                  <a:lnTo>
                    <a:pt x="110286" y="90385"/>
                  </a:lnTo>
                  <a:lnTo>
                    <a:pt x="110286" y="84073"/>
                  </a:lnTo>
                  <a:close/>
                </a:path>
                <a:path w="238760" h="336550">
                  <a:moveTo>
                    <a:pt x="204477" y="43814"/>
                  </a:moveTo>
                  <a:lnTo>
                    <a:pt x="127927" y="43814"/>
                  </a:lnTo>
                  <a:lnTo>
                    <a:pt x="143993" y="50961"/>
                  </a:lnTo>
                  <a:lnTo>
                    <a:pt x="161113" y="56566"/>
                  </a:lnTo>
                  <a:lnTo>
                    <a:pt x="176131" y="60507"/>
                  </a:lnTo>
                  <a:lnTo>
                    <a:pt x="185889" y="62661"/>
                  </a:lnTo>
                  <a:lnTo>
                    <a:pt x="189267" y="71651"/>
                  </a:lnTo>
                  <a:lnTo>
                    <a:pt x="191825" y="81112"/>
                  </a:lnTo>
                  <a:lnTo>
                    <a:pt x="193514" y="90980"/>
                  </a:lnTo>
                  <a:lnTo>
                    <a:pt x="194284" y="101193"/>
                  </a:lnTo>
                  <a:lnTo>
                    <a:pt x="217649" y="101193"/>
                  </a:lnTo>
                  <a:lnTo>
                    <a:pt x="217238" y="88114"/>
                  </a:lnTo>
                  <a:lnTo>
                    <a:pt x="208267" y="49186"/>
                  </a:lnTo>
                  <a:lnTo>
                    <a:pt x="204477" y="43814"/>
                  </a:lnTo>
                  <a:close/>
                </a:path>
                <a:path w="238760" h="336550">
                  <a:moveTo>
                    <a:pt x="188112" y="84073"/>
                  </a:moveTo>
                  <a:lnTo>
                    <a:pt x="125412" y="84073"/>
                  </a:lnTo>
                  <a:lnTo>
                    <a:pt x="125412" y="95719"/>
                  </a:lnTo>
                  <a:lnTo>
                    <a:pt x="131775" y="95719"/>
                  </a:lnTo>
                  <a:lnTo>
                    <a:pt x="131775" y="90385"/>
                  </a:lnTo>
                  <a:lnTo>
                    <a:pt x="188112" y="90385"/>
                  </a:lnTo>
                  <a:lnTo>
                    <a:pt x="188112" y="84073"/>
                  </a:lnTo>
                  <a:close/>
                </a:path>
                <a:path w="238760" h="336550">
                  <a:moveTo>
                    <a:pt x="128977" y="56844"/>
                  </a:moveTo>
                  <a:lnTo>
                    <a:pt x="62458" y="56844"/>
                  </a:lnTo>
                  <a:lnTo>
                    <a:pt x="83202" y="65772"/>
                  </a:lnTo>
                  <a:lnTo>
                    <a:pt x="97775" y="70022"/>
                  </a:lnTo>
                  <a:lnTo>
                    <a:pt x="113070" y="70740"/>
                  </a:lnTo>
                  <a:lnTo>
                    <a:pt x="135978" y="69074"/>
                  </a:lnTo>
                  <a:lnTo>
                    <a:pt x="131381" y="63720"/>
                  </a:lnTo>
                  <a:lnTo>
                    <a:pt x="129009" y="57092"/>
                  </a:lnTo>
                  <a:lnTo>
                    <a:pt x="128977" y="56844"/>
                  </a:lnTo>
                  <a:close/>
                </a:path>
                <a:path w="238760" h="336550">
                  <a:moveTo>
                    <a:pt x="118643" y="5181"/>
                  </a:moveTo>
                  <a:lnTo>
                    <a:pt x="116560" y="5181"/>
                  </a:lnTo>
                  <a:lnTo>
                    <a:pt x="115328" y="5371"/>
                  </a:lnTo>
                  <a:lnTo>
                    <a:pt x="114046" y="5422"/>
                  </a:lnTo>
                  <a:lnTo>
                    <a:pt x="165439" y="5422"/>
                  </a:lnTo>
                  <a:lnTo>
                    <a:pt x="165310" y="5333"/>
                  </a:lnTo>
                  <a:lnTo>
                    <a:pt x="119380" y="5333"/>
                  </a:lnTo>
                  <a:lnTo>
                    <a:pt x="118643" y="5181"/>
                  </a:lnTo>
                  <a:close/>
                </a:path>
                <a:path w="238760" h="336550">
                  <a:moveTo>
                    <a:pt x="141144" y="0"/>
                  </a:moveTo>
                  <a:lnTo>
                    <a:pt x="120167" y="5333"/>
                  </a:lnTo>
                  <a:lnTo>
                    <a:pt x="165310" y="5333"/>
                  </a:lnTo>
                  <a:lnTo>
                    <a:pt x="165179" y="5242"/>
                  </a:lnTo>
                  <a:lnTo>
                    <a:pt x="141144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608489" y="3179368"/>
            <a:ext cx="809625" cy="809625"/>
            <a:chOff x="9608489" y="3179368"/>
            <a:chExt cx="809625" cy="809625"/>
          </a:xfrm>
        </p:grpSpPr>
        <p:sp>
          <p:nvSpPr>
            <p:cNvPr id="19" name="object 19"/>
            <p:cNvSpPr/>
            <p:nvPr/>
          </p:nvSpPr>
          <p:spPr>
            <a:xfrm>
              <a:off x="9621189" y="3192068"/>
              <a:ext cx="784225" cy="784225"/>
            </a:xfrm>
            <a:custGeom>
              <a:avLst/>
              <a:gdLst/>
              <a:ahLst/>
              <a:cxnLst/>
              <a:rect l="l" t="t" r="r" b="b"/>
              <a:pathLst>
                <a:path w="784225" h="784225">
                  <a:moveTo>
                    <a:pt x="0" y="392082"/>
                  </a:moveTo>
                  <a:lnTo>
                    <a:pt x="3054" y="342900"/>
                  </a:lnTo>
                  <a:lnTo>
                    <a:pt x="11974" y="295541"/>
                  </a:lnTo>
                  <a:lnTo>
                    <a:pt x="26391" y="250372"/>
                  </a:lnTo>
                  <a:lnTo>
                    <a:pt x="45938" y="207762"/>
                  </a:lnTo>
                  <a:lnTo>
                    <a:pt x="70248" y="168077"/>
                  </a:lnTo>
                  <a:lnTo>
                    <a:pt x="98952" y="131684"/>
                  </a:lnTo>
                  <a:lnTo>
                    <a:pt x="131684" y="98952"/>
                  </a:lnTo>
                  <a:lnTo>
                    <a:pt x="168077" y="70248"/>
                  </a:lnTo>
                  <a:lnTo>
                    <a:pt x="207762" y="45938"/>
                  </a:lnTo>
                  <a:lnTo>
                    <a:pt x="250372" y="26391"/>
                  </a:lnTo>
                  <a:lnTo>
                    <a:pt x="295541" y="11974"/>
                  </a:lnTo>
                  <a:lnTo>
                    <a:pt x="342900" y="3054"/>
                  </a:lnTo>
                  <a:lnTo>
                    <a:pt x="392082" y="0"/>
                  </a:lnTo>
                  <a:lnTo>
                    <a:pt x="441264" y="3054"/>
                  </a:lnTo>
                  <a:lnTo>
                    <a:pt x="488623" y="11974"/>
                  </a:lnTo>
                  <a:lnTo>
                    <a:pt x="533792" y="26391"/>
                  </a:lnTo>
                  <a:lnTo>
                    <a:pt x="576402" y="45938"/>
                  </a:lnTo>
                  <a:lnTo>
                    <a:pt x="616088" y="70248"/>
                  </a:lnTo>
                  <a:lnTo>
                    <a:pt x="652480" y="98952"/>
                  </a:lnTo>
                  <a:lnTo>
                    <a:pt x="685212" y="131684"/>
                  </a:lnTo>
                  <a:lnTo>
                    <a:pt x="713917" y="168077"/>
                  </a:lnTo>
                  <a:lnTo>
                    <a:pt x="738226" y="207762"/>
                  </a:lnTo>
                  <a:lnTo>
                    <a:pt x="757773" y="250372"/>
                  </a:lnTo>
                  <a:lnTo>
                    <a:pt x="772190" y="295541"/>
                  </a:lnTo>
                  <a:lnTo>
                    <a:pt x="781110" y="342900"/>
                  </a:lnTo>
                  <a:lnTo>
                    <a:pt x="784165" y="392082"/>
                  </a:lnTo>
                  <a:lnTo>
                    <a:pt x="781110" y="441264"/>
                  </a:lnTo>
                  <a:lnTo>
                    <a:pt x="772190" y="488623"/>
                  </a:lnTo>
                  <a:lnTo>
                    <a:pt x="757773" y="533792"/>
                  </a:lnTo>
                  <a:lnTo>
                    <a:pt x="738226" y="576402"/>
                  </a:lnTo>
                  <a:lnTo>
                    <a:pt x="713917" y="616088"/>
                  </a:lnTo>
                  <a:lnTo>
                    <a:pt x="685212" y="652480"/>
                  </a:lnTo>
                  <a:lnTo>
                    <a:pt x="652480" y="685212"/>
                  </a:lnTo>
                  <a:lnTo>
                    <a:pt x="616088" y="713917"/>
                  </a:lnTo>
                  <a:lnTo>
                    <a:pt x="576402" y="738226"/>
                  </a:lnTo>
                  <a:lnTo>
                    <a:pt x="533792" y="757773"/>
                  </a:lnTo>
                  <a:lnTo>
                    <a:pt x="488623" y="772190"/>
                  </a:lnTo>
                  <a:lnTo>
                    <a:pt x="441264" y="781110"/>
                  </a:lnTo>
                  <a:lnTo>
                    <a:pt x="392082" y="784165"/>
                  </a:lnTo>
                  <a:lnTo>
                    <a:pt x="342900" y="781110"/>
                  </a:lnTo>
                  <a:lnTo>
                    <a:pt x="295541" y="772190"/>
                  </a:lnTo>
                  <a:lnTo>
                    <a:pt x="250372" y="757773"/>
                  </a:lnTo>
                  <a:lnTo>
                    <a:pt x="207762" y="738226"/>
                  </a:lnTo>
                  <a:lnTo>
                    <a:pt x="168077" y="713917"/>
                  </a:lnTo>
                  <a:lnTo>
                    <a:pt x="131684" y="685212"/>
                  </a:lnTo>
                  <a:lnTo>
                    <a:pt x="98952" y="652480"/>
                  </a:lnTo>
                  <a:lnTo>
                    <a:pt x="70248" y="616088"/>
                  </a:lnTo>
                  <a:lnTo>
                    <a:pt x="45938" y="576402"/>
                  </a:lnTo>
                  <a:lnTo>
                    <a:pt x="26391" y="533792"/>
                  </a:lnTo>
                  <a:lnTo>
                    <a:pt x="11974" y="488623"/>
                  </a:lnTo>
                  <a:lnTo>
                    <a:pt x="3054" y="441264"/>
                  </a:lnTo>
                  <a:lnTo>
                    <a:pt x="0" y="392082"/>
                  </a:lnTo>
                  <a:close/>
                </a:path>
              </a:pathLst>
            </a:custGeom>
            <a:ln w="25400">
              <a:solidFill>
                <a:srgbClr val="4276A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843820" y="3451123"/>
              <a:ext cx="339090" cy="266065"/>
            </a:xfrm>
            <a:custGeom>
              <a:avLst/>
              <a:gdLst/>
              <a:ahLst/>
              <a:cxnLst/>
              <a:rect l="l" t="t" r="r" b="b"/>
              <a:pathLst>
                <a:path w="339090" h="266064">
                  <a:moveTo>
                    <a:pt x="230657" y="243281"/>
                  </a:moveTo>
                  <a:lnTo>
                    <a:pt x="108597" y="243281"/>
                  </a:lnTo>
                  <a:lnTo>
                    <a:pt x="108597" y="266039"/>
                  </a:lnTo>
                  <a:lnTo>
                    <a:pt x="230657" y="266039"/>
                  </a:lnTo>
                  <a:lnTo>
                    <a:pt x="230657" y="243281"/>
                  </a:lnTo>
                  <a:close/>
                </a:path>
                <a:path w="339090" h="266064">
                  <a:moveTo>
                    <a:pt x="302679" y="0"/>
                  </a:moveTo>
                  <a:lnTo>
                    <a:pt x="36182" y="0"/>
                  </a:lnTo>
                  <a:lnTo>
                    <a:pt x="22192" y="2816"/>
                  </a:lnTo>
                  <a:lnTo>
                    <a:pt x="10680" y="10526"/>
                  </a:lnTo>
                  <a:lnTo>
                    <a:pt x="2874" y="22025"/>
                  </a:lnTo>
                  <a:lnTo>
                    <a:pt x="0" y="36207"/>
                  </a:lnTo>
                  <a:lnTo>
                    <a:pt x="0" y="207073"/>
                  </a:lnTo>
                  <a:lnTo>
                    <a:pt x="2812" y="221083"/>
                  </a:lnTo>
                  <a:lnTo>
                    <a:pt x="10514" y="232602"/>
                  </a:lnTo>
                  <a:lnTo>
                    <a:pt x="22004" y="240408"/>
                  </a:lnTo>
                  <a:lnTo>
                    <a:pt x="36182" y="243281"/>
                  </a:lnTo>
                  <a:lnTo>
                    <a:pt x="108597" y="243281"/>
                  </a:lnTo>
                  <a:lnTo>
                    <a:pt x="108597" y="239509"/>
                  </a:lnTo>
                  <a:lnTo>
                    <a:pt x="318427" y="239509"/>
                  </a:lnTo>
                  <a:lnTo>
                    <a:pt x="328574" y="232602"/>
                  </a:lnTo>
                  <a:lnTo>
                    <a:pt x="334363" y="223926"/>
                  </a:lnTo>
                  <a:lnTo>
                    <a:pt x="26936" y="223926"/>
                  </a:lnTo>
                  <a:lnTo>
                    <a:pt x="19354" y="216357"/>
                  </a:lnTo>
                  <a:lnTo>
                    <a:pt x="19354" y="26962"/>
                  </a:lnTo>
                  <a:lnTo>
                    <a:pt x="26936" y="19380"/>
                  </a:lnTo>
                  <a:lnTo>
                    <a:pt x="334191" y="19380"/>
                  </a:lnTo>
                  <a:lnTo>
                    <a:pt x="328366" y="10683"/>
                  </a:lnTo>
                  <a:lnTo>
                    <a:pt x="316862" y="2874"/>
                  </a:lnTo>
                  <a:lnTo>
                    <a:pt x="302679" y="0"/>
                  </a:lnTo>
                  <a:close/>
                </a:path>
                <a:path w="339090" h="266064">
                  <a:moveTo>
                    <a:pt x="318427" y="239509"/>
                  </a:moveTo>
                  <a:lnTo>
                    <a:pt x="230657" y="239509"/>
                  </a:lnTo>
                  <a:lnTo>
                    <a:pt x="230657" y="243281"/>
                  </a:lnTo>
                  <a:lnTo>
                    <a:pt x="303123" y="243281"/>
                  </a:lnTo>
                  <a:lnTo>
                    <a:pt x="317107" y="240408"/>
                  </a:lnTo>
                  <a:lnTo>
                    <a:pt x="318427" y="239509"/>
                  </a:lnTo>
                  <a:close/>
                </a:path>
                <a:path w="339090" h="266064">
                  <a:moveTo>
                    <a:pt x="334191" y="19380"/>
                  </a:moveTo>
                  <a:lnTo>
                    <a:pt x="311962" y="19380"/>
                  </a:lnTo>
                  <a:lnTo>
                    <a:pt x="319544" y="26962"/>
                  </a:lnTo>
                  <a:lnTo>
                    <a:pt x="319544" y="216357"/>
                  </a:lnTo>
                  <a:lnTo>
                    <a:pt x="311962" y="223926"/>
                  </a:lnTo>
                  <a:lnTo>
                    <a:pt x="334363" y="223926"/>
                  </a:lnTo>
                  <a:lnTo>
                    <a:pt x="336259" y="221083"/>
                  </a:lnTo>
                  <a:lnTo>
                    <a:pt x="338899" y="207073"/>
                  </a:lnTo>
                  <a:lnTo>
                    <a:pt x="338899" y="36207"/>
                  </a:lnTo>
                  <a:lnTo>
                    <a:pt x="336081" y="22202"/>
                  </a:lnTo>
                  <a:lnTo>
                    <a:pt x="334191" y="19380"/>
                  </a:lnTo>
                  <a:close/>
                </a:path>
                <a:path w="339090" h="266064">
                  <a:moveTo>
                    <a:pt x="300964" y="133007"/>
                  </a:moveTo>
                  <a:lnTo>
                    <a:pt x="134264" y="133007"/>
                  </a:lnTo>
                  <a:lnTo>
                    <a:pt x="134264" y="149428"/>
                  </a:lnTo>
                  <a:lnTo>
                    <a:pt x="300964" y="149428"/>
                  </a:lnTo>
                  <a:lnTo>
                    <a:pt x="300964" y="133007"/>
                  </a:lnTo>
                  <a:close/>
                </a:path>
                <a:path w="339090" h="266064">
                  <a:moveTo>
                    <a:pt x="119519" y="131292"/>
                  </a:moveTo>
                  <a:lnTo>
                    <a:pt x="88391" y="131292"/>
                  </a:lnTo>
                  <a:lnTo>
                    <a:pt x="88391" y="148983"/>
                  </a:lnTo>
                  <a:lnTo>
                    <a:pt x="119519" y="148983"/>
                  </a:lnTo>
                  <a:lnTo>
                    <a:pt x="119519" y="131292"/>
                  </a:lnTo>
                  <a:close/>
                </a:path>
                <a:path w="339090" h="266064">
                  <a:moveTo>
                    <a:pt x="119519" y="98463"/>
                  </a:moveTo>
                  <a:lnTo>
                    <a:pt x="88391" y="98463"/>
                  </a:lnTo>
                  <a:lnTo>
                    <a:pt x="88391" y="116141"/>
                  </a:lnTo>
                  <a:lnTo>
                    <a:pt x="119519" y="116141"/>
                  </a:lnTo>
                  <a:lnTo>
                    <a:pt x="119519" y="98463"/>
                  </a:lnTo>
                  <a:close/>
                </a:path>
                <a:path w="339090" h="266064">
                  <a:moveTo>
                    <a:pt x="300964" y="99720"/>
                  </a:moveTo>
                  <a:lnTo>
                    <a:pt x="134264" y="99720"/>
                  </a:lnTo>
                  <a:lnTo>
                    <a:pt x="134264" y="116141"/>
                  </a:lnTo>
                  <a:lnTo>
                    <a:pt x="300964" y="116141"/>
                  </a:lnTo>
                  <a:lnTo>
                    <a:pt x="300964" y="9972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088309" y="4104525"/>
            <a:ext cx="5011420" cy="2023110"/>
            <a:chOff x="3088309" y="4104525"/>
            <a:chExt cx="5011420" cy="2023110"/>
          </a:xfrm>
        </p:grpSpPr>
        <p:sp>
          <p:nvSpPr>
            <p:cNvPr id="22" name="object 22"/>
            <p:cNvSpPr/>
            <p:nvPr/>
          </p:nvSpPr>
          <p:spPr>
            <a:xfrm>
              <a:off x="3097834" y="4114050"/>
              <a:ext cx="4992370" cy="2004060"/>
            </a:xfrm>
            <a:custGeom>
              <a:avLst/>
              <a:gdLst/>
              <a:ahLst/>
              <a:cxnLst/>
              <a:rect l="l" t="t" r="r" b="b"/>
              <a:pathLst>
                <a:path w="4992370" h="2004060">
                  <a:moveTo>
                    <a:pt x="0" y="334005"/>
                  </a:moveTo>
                  <a:lnTo>
                    <a:pt x="3621" y="284648"/>
                  </a:lnTo>
                  <a:lnTo>
                    <a:pt x="14141" y="237540"/>
                  </a:lnTo>
                  <a:lnTo>
                    <a:pt x="31043" y="193196"/>
                  </a:lnTo>
                  <a:lnTo>
                    <a:pt x="53810" y="152135"/>
                  </a:lnTo>
                  <a:lnTo>
                    <a:pt x="81925" y="114873"/>
                  </a:lnTo>
                  <a:lnTo>
                    <a:pt x="114873" y="81925"/>
                  </a:lnTo>
                  <a:lnTo>
                    <a:pt x="152135" y="53810"/>
                  </a:lnTo>
                  <a:lnTo>
                    <a:pt x="193196" y="31043"/>
                  </a:lnTo>
                  <a:lnTo>
                    <a:pt x="237540" y="14141"/>
                  </a:lnTo>
                  <a:lnTo>
                    <a:pt x="284648" y="3621"/>
                  </a:lnTo>
                  <a:lnTo>
                    <a:pt x="334005" y="0"/>
                  </a:lnTo>
                  <a:lnTo>
                    <a:pt x="4657802" y="0"/>
                  </a:lnTo>
                  <a:lnTo>
                    <a:pt x="4707160" y="3621"/>
                  </a:lnTo>
                  <a:lnTo>
                    <a:pt x="4754269" y="14141"/>
                  </a:lnTo>
                  <a:lnTo>
                    <a:pt x="4798613" y="31043"/>
                  </a:lnTo>
                  <a:lnTo>
                    <a:pt x="4839675" y="53810"/>
                  </a:lnTo>
                  <a:lnTo>
                    <a:pt x="4876938" y="81925"/>
                  </a:lnTo>
                  <a:lnTo>
                    <a:pt x="4909886" y="114873"/>
                  </a:lnTo>
                  <a:lnTo>
                    <a:pt x="4938002" y="152135"/>
                  </a:lnTo>
                  <a:lnTo>
                    <a:pt x="4960769" y="193196"/>
                  </a:lnTo>
                  <a:lnTo>
                    <a:pt x="4977671" y="237540"/>
                  </a:lnTo>
                  <a:lnTo>
                    <a:pt x="4988191" y="284648"/>
                  </a:lnTo>
                  <a:lnTo>
                    <a:pt x="4991812" y="334005"/>
                  </a:lnTo>
                  <a:lnTo>
                    <a:pt x="4991812" y="1669970"/>
                  </a:lnTo>
                  <a:lnTo>
                    <a:pt x="4988191" y="1719328"/>
                  </a:lnTo>
                  <a:lnTo>
                    <a:pt x="4977671" y="1766437"/>
                  </a:lnTo>
                  <a:lnTo>
                    <a:pt x="4960769" y="1810779"/>
                  </a:lnTo>
                  <a:lnTo>
                    <a:pt x="4938002" y="1851840"/>
                  </a:lnTo>
                  <a:lnTo>
                    <a:pt x="4909886" y="1889102"/>
                  </a:lnTo>
                  <a:lnTo>
                    <a:pt x="4876938" y="1922048"/>
                  </a:lnTo>
                  <a:lnTo>
                    <a:pt x="4839675" y="1950163"/>
                  </a:lnTo>
                  <a:lnTo>
                    <a:pt x="4798613" y="1972929"/>
                  </a:lnTo>
                  <a:lnTo>
                    <a:pt x="4754269" y="1989830"/>
                  </a:lnTo>
                  <a:lnTo>
                    <a:pt x="4707160" y="2000349"/>
                  </a:lnTo>
                  <a:lnTo>
                    <a:pt x="4657802" y="2003971"/>
                  </a:lnTo>
                  <a:lnTo>
                    <a:pt x="334005" y="2003971"/>
                  </a:lnTo>
                  <a:lnTo>
                    <a:pt x="284648" y="2000349"/>
                  </a:lnTo>
                  <a:lnTo>
                    <a:pt x="237540" y="1989830"/>
                  </a:lnTo>
                  <a:lnTo>
                    <a:pt x="193196" y="1972929"/>
                  </a:lnTo>
                  <a:lnTo>
                    <a:pt x="152135" y="1950163"/>
                  </a:lnTo>
                  <a:lnTo>
                    <a:pt x="114873" y="1922048"/>
                  </a:lnTo>
                  <a:lnTo>
                    <a:pt x="81925" y="1889102"/>
                  </a:lnTo>
                  <a:lnTo>
                    <a:pt x="53810" y="1851840"/>
                  </a:lnTo>
                  <a:lnTo>
                    <a:pt x="31043" y="1810779"/>
                  </a:lnTo>
                  <a:lnTo>
                    <a:pt x="14141" y="1766437"/>
                  </a:lnTo>
                  <a:lnTo>
                    <a:pt x="3621" y="1719328"/>
                  </a:lnTo>
                  <a:lnTo>
                    <a:pt x="0" y="1669970"/>
                  </a:lnTo>
                  <a:lnTo>
                    <a:pt x="0" y="334005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474195" y="4223486"/>
              <a:ext cx="0" cy="1838325"/>
            </a:xfrm>
            <a:custGeom>
              <a:avLst/>
              <a:gdLst/>
              <a:ahLst/>
              <a:cxnLst/>
              <a:rect l="l" t="t" r="r" b="b"/>
              <a:pathLst>
                <a:path h="1838325">
                  <a:moveTo>
                    <a:pt x="0" y="0"/>
                  </a:moveTo>
                  <a:lnTo>
                    <a:pt x="1" y="1837851"/>
                  </a:lnTo>
                </a:path>
              </a:pathLst>
            </a:custGeom>
            <a:ln w="6350">
              <a:solidFill>
                <a:srgbClr val="4276A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277311" y="4232224"/>
              <a:ext cx="2120265" cy="371475"/>
            </a:xfrm>
            <a:custGeom>
              <a:avLst/>
              <a:gdLst/>
              <a:ahLst/>
              <a:cxnLst/>
              <a:rect l="l" t="t" r="r" b="b"/>
              <a:pathLst>
                <a:path w="2120265" h="371475">
                  <a:moveTo>
                    <a:pt x="0" y="61867"/>
                  </a:moveTo>
                  <a:lnTo>
                    <a:pt x="4861" y="37786"/>
                  </a:lnTo>
                  <a:lnTo>
                    <a:pt x="18120" y="18120"/>
                  </a:lnTo>
                  <a:lnTo>
                    <a:pt x="37785" y="4861"/>
                  </a:lnTo>
                  <a:lnTo>
                    <a:pt x="61867" y="0"/>
                  </a:lnTo>
                  <a:lnTo>
                    <a:pt x="2057871" y="0"/>
                  </a:lnTo>
                  <a:lnTo>
                    <a:pt x="2081953" y="4861"/>
                  </a:lnTo>
                  <a:lnTo>
                    <a:pt x="2101619" y="18120"/>
                  </a:lnTo>
                  <a:lnTo>
                    <a:pt x="2114879" y="37786"/>
                  </a:lnTo>
                  <a:lnTo>
                    <a:pt x="2119741" y="61867"/>
                  </a:lnTo>
                  <a:lnTo>
                    <a:pt x="2119741" y="309324"/>
                  </a:lnTo>
                  <a:lnTo>
                    <a:pt x="2114879" y="333406"/>
                  </a:lnTo>
                  <a:lnTo>
                    <a:pt x="2101619" y="353071"/>
                  </a:lnTo>
                  <a:lnTo>
                    <a:pt x="2081953" y="366330"/>
                  </a:lnTo>
                  <a:lnTo>
                    <a:pt x="2057871" y="371192"/>
                  </a:lnTo>
                  <a:lnTo>
                    <a:pt x="61867" y="371192"/>
                  </a:lnTo>
                  <a:lnTo>
                    <a:pt x="37785" y="366330"/>
                  </a:lnTo>
                  <a:lnTo>
                    <a:pt x="18120" y="353071"/>
                  </a:lnTo>
                  <a:lnTo>
                    <a:pt x="4861" y="333406"/>
                  </a:lnTo>
                  <a:lnTo>
                    <a:pt x="0" y="309324"/>
                  </a:lnTo>
                  <a:lnTo>
                    <a:pt x="0" y="6186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216605" y="4254500"/>
            <a:ext cx="2106295" cy="1751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74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Content-based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96520" lvl="0" indent="-285750" algn="l" defTabSz="914400" rtl="0" eaLnBrk="1" fontAlgn="auto" latinLnBrk="0" hangingPunct="1">
              <a:lnSpc>
                <a:spcPct val="103800"/>
              </a:lnSpc>
              <a:spcBef>
                <a:spcPts val="11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Novelty</a:t>
            </a:r>
            <a:r>
              <a:rPr kumimoji="0" sz="16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contribution  statement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5080" lvl="0" indent="-285750" algn="l" defTabSz="914400" rtl="0" eaLnBrk="1" fontAlgn="auto" latinLnBrk="0" hangingPunct="1">
              <a:lnSpc>
                <a:spcPct val="99400"/>
              </a:lnSpc>
              <a:spcBef>
                <a:spcPts val="5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Relation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between 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publications and  ‘novelty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contribution’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561126" y="4232224"/>
            <a:ext cx="2266315" cy="371475"/>
          </a:xfrm>
          <a:custGeom>
            <a:avLst/>
            <a:gdLst/>
            <a:ahLst/>
            <a:cxnLst/>
            <a:rect l="l" t="t" r="r" b="b"/>
            <a:pathLst>
              <a:path w="2266315" h="371475">
                <a:moveTo>
                  <a:pt x="0" y="61866"/>
                </a:moveTo>
                <a:lnTo>
                  <a:pt x="4861" y="37785"/>
                </a:lnTo>
                <a:lnTo>
                  <a:pt x="18120" y="18120"/>
                </a:lnTo>
                <a:lnTo>
                  <a:pt x="37785" y="4861"/>
                </a:lnTo>
                <a:lnTo>
                  <a:pt x="61866" y="0"/>
                </a:lnTo>
                <a:lnTo>
                  <a:pt x="2204121" y="0"/>
                </a:lnTo>
                <a:lnTo>
                  <a:pt x="2228203" y="4861"/>
                </a:lnTo>
                <a:lnTo>
                  <a:pt x="2247870" y="18120"/>
                </a:lnTo>
                <a:lnTo>
                  <a:pt x="2261129" y="37785"/>
                </a:lnTo>
                <a:lnTo>
                  <a:pt x="2265991" y="61866"/>
                </a:lnTo>
                <a:lnTo>
                  <a:pt x="2265991" y="309325"/>
                </a:lnTo>
                <a:lnTo>
                  <a:pt x="2261129" y="333406"/>
                </a:lnTo>
                <a:lnTo>
                  <a:pt x="2247870" y="353071"/>
                </a:lnTo>
                <a:lnTo>
                  <a:pt x="2228203" y="366330"/>
                </a:lnTo>
                <a:lnTo>
                  <a:pt x="2204121" y="371192"/>
                </a:lnTo>
                <a:lnTo>
                  <a:pt x="61866" y="371192"/>
                </a:lnTo>
                <a:lnTo>
                  <a:pt x="37785" y="366330"/>
                </a:lnTo>
                <a:lnTo>
                  <a:pt x="18120" y="353071"/>
                </a:lnTo>
                <a:lnTo>
                  <a:pt x="4861" y="333406"/>
                </a:lnTo>
                <a:lnTo>
                  <a:pt x="0" y="309325"/>
                </a:lnTo>
                <a:lnTo>
                  <a:pt x="0" y="61866"/>
                </a:lnTo>
                <a:close/>
              </a:path>
            </a:pathLst>
          </a:custGeom>
          <a:ln w="127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08815" y="4254500"/>
            <a:ext cx="2368550" cy="1770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16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Bibliometrics-based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Journal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indicators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5080" lvl="0" indent="-285750" algn="l" defTabSz="914400" rtl="0" eaLnBrk="1" fontAlgn="auto" latinLnBrk="0" hangingPunct="1">
              <a:lnSpc>
                <a:spcPct val="992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Normalized citation  indicators: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CNCI,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FWCI, 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Chinese publication  relative citation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indicator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824873" y="1473733"/>
            <a:ext cx="1494155" cy="369570"/>
          </a:xfrm>
          <a:custGeom>
            <a:avLst/>
            <a:gdLst/>
            <a:ahLst/>
            <a:cxnLst/>
            <a:rect l="l" t="t" r="r" b="b"/>
            <a:pathLst>
              <a:path w="1494154" h="369569">
                <a:moveTo>
                  <a:pt x="0" y="61556"/>
                </a:moveTo>
                <a:lnTo>
                  <a:pt x="4837" y="37595"/>
                </a:lnTo>
                <a:lnTo>
                  <a:pt x="18029" y="18029"/>
                </a:lnTo>
                <a:lnTo>
                  <a:pt x="37595" y="4837"/>
                </a:lnTo>
                <a:lnTo>
                  <a:pt x="61556" y="0"/>
                </a:lnTo>
                <a:lnTo>
                  <a:pt x="1432260" y="0"/>
                </a:lnTo>
                <a:lnTo>
                  <a:pt x="1456223" y="4837"/>
                </a:lnTo>
                <a:lnTo>
                  <a:pt x="1475790" y="18029"/>
                </a:lnTo>
                <a:lnTo>
                  <a:pt x="1488983" y="37595"/>
                </a:lnTo>
                <a:lnTo>
                  <a:pt x="1493820" y="61556"/>
                </a:lnTo>
                <a:lnTo>
                  <a:pt x="1493820" y="307776"/>
                </a:lnTo>
                <a:lnTo>
                  <a:pt x="1488983" y="331736"/>
                </a:lnTo>
                <a:lnTo>
                  <a:pt x="1475790" y="351302"/>
                </a:lnTo>
                <a:lnTo>
                  <a:pt x="1456223" y="364494"/>
                </a:lnTo>
                <a:lnTo>
                  <a:pt x="1432260" y="369332"/>
                </a:lnTo>
                <a:lnTo>
                  <a:pt x="61556" y="369332"/>
                </a:lnTo>
                <a:lnTo>
                  <a:pt x="37595" y="364494"/>
                </a:lnTo>
                <a:lnTo>
                  <a:pt x="18029" y="351302"/>
                </a:lnTo>
                <a:lnTo>
                  <a:pt x="4837" y="331736"/>
                </a:lnTo>
                <a:lnTo>
                  <a:pt x="0" y="307776"/>
                </a:lnTo>
                <a:lnTo>
                  <a:pt x="0" y="61556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81808" y="4718811"/>
            <a:ext cx="3169285" cy="1247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Data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collection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Data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analysis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0" lvl="0" indent="-285750" algn="l" defTabSz="914400" rtl="0" eaLnBrk="1" fontAlgn="auto" latinLnBrk="0" hangingPunct="1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Statistics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report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0" lvl="0" indent="-285750" algn="l" defTabSz="914400" rtl="0" eaLnBrk="1" fontAlgn="auto" latinLnBrk="0" hangingPunct="1">
              <a:lnSpc>
                <a:spcPts val="18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Interactive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application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450" marR="0" lvl="0" indent="-285750" algn="l" defTabSz="914400" rtl="0" eaLnBrk="1" fontAlgn="auto" latinLnBrk="0" hangingPunct="1">
              <a:lnSpc>
                <a:spcPts val="19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Closely used by the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peer-reviewers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469274" y="4251452"/>
            <a:ext cx="3359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Interactive evaluation tools</a:t>
            </a:r>
            <a:r>
              <a:rPr kumimoji="0" sz="1800" b="0" i="0" u="none" strike="noStrike" kern="1200" cap="none" spc="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platform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315058" y="4104525"/>
            <a:ext cx="3639820" cy="2023110"/>
            <a:chOff x="8315058" y="4104525"/>
            <a:chExt cx="3639820" cy="2023110"/>
          </a:xfrm>
        </p:grpSpPr>
        <p:sp>
          <p:nvSpPr>
            <p:cNvPr id="32" name="object 32"/>
            <p:cNvSpPr/>
            <p:nvPr/>
          </p:nvSpPr>
          <p:spPr>
            <a:xfrm>
              <a:off x="8324583" y="4114050"/>
              <a:ext cx="3620770" cy="2004060"/>
            </a:xfrm>
            <a:custGeom>
              <a:avLst/>
              <a:gdLst/>
              <a:ahLst/>
              <a:cxnLst/>
              <a:rect l="l" t="t" r="r" b="b"/>
              <a:pathLst>
                <a:path w="3620770" h="2004060">
                  <a:moveTo>
                    <a:pt x="0" y="334002"/>
                  </a:moveTo>
                  <a:lnTo>
                    <a:pt x="3621" y="284645"/>
                  </a:lnTo>
                  <a:lnTo>
                    <a:pt x="14141" y="237538"/>
                  </a:lnTo>
                  <a:lnTo>
                    <a:pt x="31043" y="193195"/>
                  </a:lnTo>
                  <a:lnTo>
                    <a:pt x="53809" y="152134"/>
                  </a:lnTo>
                  <a:lnTo>
                    <a:pt x="81925" y="114872"/>
                  </a:lnTo>
                  <a:lnTo>
                    <a:pt x="114872" y="81925"/>
                  </a:lnTo>
                  <a:lnTo>
                    <a:pt x="152134" y="53809"/>
                  </a:lnTo>
                  <a:lnTo>
                    <a:pt x="193195" y="31043"/>
                  </a:lnTo>
                  <a:lnTo>
                    <a:pt x="237538" y="14141"/>
                  </a:lnTo>
                  <a:lnTo>
                    <a:pt x="284645" y="3621"/>
                  </a:lnTo>
                  <a:lnTo>
                    <a:pt x="334002" y="0"/>
                  </a:lnTo>
                  <a:lnTo>
                    <a:pt x="3286371" y="0"/>
                  </a:lnTo>
                  <a:lnTo>
                    <a:pt x="3335727" y="3621"/>
                  </a:lnTo>
                  <a:lnTo>
                    <a:pt x="3382834" y="14141"/>
                  </a:lnTo>
                  <a:lnTo>
                    <a:pt x="3427176" y="31043"/>
                  </a:lnTo>
                  <a:lnTo>
                    <a:pt x="3468237" y="53809"/>
                  </a:lnTo>
                  <a:lnTo>
                    <a:pt x="3505499" y="81925"/>
                  </a:lnTo>
                  <a:lnTo>
                    <a:pt x="3538446" y="114872"/>
                  </a:lnTo>
                  <a:lnTo>
                    <a:pt x="3566561" y="152134"/>
                  </a:lnTo>
                  <a:lnTo>
                    <a:pt x="3589328" y="193195"/>
                  </a:lnTo>
                  <a:lnTo>
                    <a:pt x="3606230" y="237538"/>
                  </a:lnTo>
                  <a:lnTo>
                    <a:pt x="3616750" y="284645"/>
                  </a:lnTo>
                  <a:lnTo>
                    <a:pt x="3620372" y="334002"/>
                  </a:lnTo>
                  <a:lnTo>
                    <a:pt x="3620372" y="1669970"/>
                  </a:lnTo>
                  <a:lnTo>
                    <a:pt x="3616750" y="1719326"/>
                  </a:lnTo>
                  <a:lnTo>
                    <a:pt x="3606230" y="1766433"/>
                  </a:lnTo>
                  <a:lnTo>
                    <a:pt x="3589328" y="1810775"/>
                  </a:lnTo>
                  <a:lnTo>
                    <a:pt x="3566561" y="1851836"/>
                  </a:lnTo>
                  <a:lnTo>
                    <a:pt x="3538446" y="1889098"/>
                  </a:lnTo>
                  <a:lnTo>
                    <a:pt x="3505499" y="1922045"/>
                  </a:lnTo>
                  <a:lnTo>
                    <a:pt x="3468237" y="1950160"/>
                  </a:lnTo>
                  <a:lnTo>
                    <a:pt x="3427176" y="1972927"/>
                  </a:lnTo>
                  <a:lnTo>
                    <a:pt x="3382834" y="1989829"/>
                  </a:lnTo>
                  <a:lnTo>
                    <a:pt x="3335727" y="2000349"/>
                  </a:lnTo>
                  <a:lnTo>
                    <a:pt x="3286371" y="2003971"/>
                  </a:lnTo>
                  <a:lnTo>
                    <a:pt x="334002" y="2003971"/>
                  </a:lnTo>
                  <a:lnTo>
                    <a:pt x="284645" y="2000349"/>
                  </a:lnTo>
                  <a:lnTo>
                    <a:pt x="237538" y="1989829"/>
                  </a:lnTo>
                  <a:lnTo>
                    <a:pt x="193195" y="1972927"/>
                  </a:lnTo>
                  <a:lnTo>
                    <a:pt x="152134" y="1950160"/>
                  </a:lnTo>
                  <a:lnTo>
                    <a:pt x="114872" y="1922045"/>
                  </a:lnTo>
                  <a:lnTo>
                    <a:pt x="81925" y="1889098"/>
                  </a:lnTo>
                  <a:lnTo>
                    <a:pt x="53809" y="1851836"/>
                  </a:lnTo>
                  <a:lnTo>
                    <a:pt x="31043" y="1810775"/>
                  </a:lnTo>
                  <a:lnTo>
                    <a:pt x="14141" y="1766433"/>
                  </a:lnTo>
                  <a:lnTo>
                    <a:pt x="3621" y="1719326"/>
                  </a:lnTo>
                  <a:lnTo>
                    <a:pt x="0" y="1669970"/>
                  </a:lnTo>
                  <a:lnTo>
                    <a:pt x="0" y="334002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411908" y="4232224"/>
              <a:ext cx="3427729" cy="371475"/>
            </a:xfrm>
            <a:custGeom>
              <a:avLst/>
              <a:gdLst/>
              <a:ahLst/>
              <a:cxnLst/>
              <a:rect l="l" t="t" r="r" b="b"/>
              <a:pathLst>
                <a:path w="3427729" h="371475">
                  <a:moveTo>
                    <a:pt x="0" y="61864"/>
                  </a:moveTo>
                  <a:lnTo>
                    <a:pt x="4861" y="37784"/>
                  </a:lnTo>
                  <a:lnTo>
                    <a:pt x="18119" y="18119"/>
                  </a:lnTo>
                  <a:lnTo>
                    <a:pt x="37784" y="4861"/>
                  </a:lnTo>
                  <a:lnTo>
                    <a:pt x="61864" y="0"/>
                  </a:lnTo>
                  <a:lnTo>
                    <a:pt x="3365311" y="0"/>
                  </a:lnTo>
                  <a:lnTo>
                    <a:pt x="3389388" y="4861"/>
                  </a:lnTo>
                  <a:lnTo>
                    <a:pt x="3409051" y="18119"/>
                  </a:lnTo>
                  <a:lnTo>
                    <a:pt x="3422310" y="37784"/>
                  </a:lnTo>
                  <a:lnTo>
                    <a:pt x="3427171" y="61864"/>
                  </a:lnTo>
                  <a:lnTo>
                    <a:pt x="3427171" y="309326"/>
                  </a:lnTo>
                  <a:lnTo>
                    <a:pt x="3422310" y="333406"/>
                  </a:lnTo>
                  <a:lnTo>
                    <a:pt x="3409051" y="353071"/>
                  </a:lnTo>
                  <a:lnTo>
                    <a:pt x="3389388" y="366329"/>
                  </a:lnTo>
                  <a:lnTo>
                    <a:pt x="3365311" y="371191"/>
                  </a:lnTo>
                  <a:lnTo>
                    <a:pt x="61864" y="371191"/>
                  </a:lnTo>
                  <a:lnTo>
                    <a:pt x="37784" y="366329"/>
                  </a:lnTo>
                  <a:lnTo>
                    <a:pt x="18119" y="353071"/>
                  </a:lnTo>
                  <a:lnTo>
                    <a:pt x="4861" y="333406"/>
                  </a:lnTo>
                  <a:lnTo>
                    <a:pt x="0" y="309326"/>
                  </a:lnTo>
                  <a:lnTo>
                    <a:pt x="0" y="61864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object 34"/>
          <p:cNvSpPr/>
          <p:nvPr/>
        </p:nvSpPr>
        <p:spPr>
          <a:xfrm>
            <a:off x="400888" y="4109808"/>
            <a:ext cx="2404745" cy="2004060"/>
          </a:xfrm>
          <a:custGeom>
            <a:avLst/>
            <a:gdLst/>
            <a:ahLst/>
            <a:cxnLst/>
            <a:rect l="l" t="t" r="r" b="b"/>
            <a:pathLst>
              <a:path w="2404745" h="2004060">
                <a:moveTo>
                  <a:pt x="0" y="334003"/>
                </a:moveTo>
                <a:lnTo>
                  <a:pt x="3621" y="284646"/>
                </a:lnTo>
                <a:lnTo>
                  <a:pt x="14141" y="237538"/>
                </a:lnTo>
                <a:lnTo>
                  <a:pt x="31043" y="193195"/>
                </a:lnTo>
                <a:lnTo>
                  <a:pt x="53809" y="152134"/>
                </a:lnTo>
                <a:lnTo>
                  <a:pt x="81925" y="114872"/>
                </a:lnTo>
                <a:lnTo>
                  <a:pt x="114872" y="81925"/>
                </a:lnTo>
                <a:lnTo>
                  <a:pt x="152134" y="53809"/>
                </a:lnTo>
                <a:lnTo>
                  <a:pt x="193195" y="31043"/>
                </a:lnTo>
                <a:lnTo>
                  <a:pt x="237538" y="14141"/>
                </a:lnTo>
                <a:lnTo>
                  <a:pt x="284646" y="3621"/>
                </a:lnTo>
                <a:lnTo>
                  <a:pt x="334003" y="0"/>
                </a:lnTo>
                <a:lnTo>
                  <a:pt x="2070401" y="0"/>
                </a:lnTo>
                <a:lnTo>
                  <a:pt x="2119756" y="3621"/>
                </a:lnTo>
                <a:lnTo>
                  <a:pt x="2166863" y="14141"/>
                </a:lnTo>
                <a:lnTo>
                  <a:pt x="2211205" y="31043"/>
                </a:lnTo>
                <a:lnTo>
                  <a:pt x="2252266" y="53809"/>
                </a:lnTo>
                <a:lnTo>
                  <a:pt x="2289528" y="81925"/>
                </a:lnTo>
                <a:lnTo>
                  <a:pt x="2322475" y="114872"/>
                </a:lnTo>
                <a:lnTo>
                  <a:pt x="2350591" y="152134"/>
                </a:lnTo>
                <a:lnTo>
                  <a:pt x="2373358" y="193195"/>
                </a:lnTo>
                <a:lnTo>
                  <a:pt x="2390259" y="237538"/>
                </a:lnTo>
                <a:lnTo>
                  <a:pt x="2400779" y="284646"/>
                </a:lnTo>
                <a:lnTo>
                  <a:pt x="2404401" y="334003"/>
                </a:lnTo>
                <a:lnTo>
                  <a:pt x="2404401" y="1669970"/>
                </a:lnTo>
                <a:lnTo>
                  <a:pt x="2400779" y="1719326"/>
                </a:lnTo>
                <a:lnTo>
                  <a:pt x="2390259" y="1766433"/>
                </a:lnTo>
                <a:lnTo>
                  <a:pt x="2373358" y="1810775"/>
                </a:lnTo>
                <a:lnTo>
                  <a:pt x="2350591" y="1851836"/>
                </a:lnTo>
                <a:lnTo>
                  <a:pt x="2322475" y="1889098"/>
                </a:lnTo>
                <a:lnTo>
                  <a:pt x="2289528" y="1922045"/>
                </a:lnTo>
                <a:lnTo>
                  <a:pt x="2252266" y="1950160"/>
                </a:lnTo>
                <a:lnTo>
                  <a:pt x="2211205" y="1972927"/>
                </a:lnTo>
                <a:lnTo>
                  <a:pt x="2166863" y="1989829"/>
                </a:lnTo>
                <a:lnTo>
                  <a:pt x="2119756" y="2000349"/>
                </a:lnTo>
                <a:lnTo>
                  <a:pt x="2070401" y="2003971"/>
                </a:lnTo>
                <a:lnTo>
                  <a:pt x="334003" y="2003971"/>
                </a:lnTo>
                <a:lnTo>
                  <a:pt x="284646" y="2000349"/>
                </a:lnTo>
                <a:lnTo>
                  <a:pt x="237538" y="1989829"/>
                </a:lnTo>
                <a:lnTo>
                  <a:pt x="193195" y="1972927"/>
                </a:lnTo>
                <a:lnTo>
                  <a:pt x="152134" y="1950160"/>
                </a:lnTo>
                <a:lnTo>
                  <a:pt x="114872" y="1922045"/>
                </a:lnTo>
                <a:lnTo>
                  <a:pt x="81925" y="1889098"/>
                </a:lnTo>
                <a:lnTo>
                  <a:pt x="53809" y="1851836"/>
                </a:lnTo>
                <a:lnTo>
                  <a:pt x="31043" y="1810775"/>
                </a:lnTo>
                <a:lnTo>
                  <a:pt x="14141" y="1766433"/>
                </a:lnTo>
                <a:lnTo>
                  <a:pt x="3621" y="1719326"/>
                </a:lnTo>
                <a:lnTo>
                  <a:pt x="0" y="1669970"/>
                </a:lnTo>
                <a:lnTo>
                  <a:pt x="0" y="334003"/>
                </a:lnTo>
                <a:close/>
              </a:path>
            </a:pathLst>
          </a:custGeom>
          <a:ln w="190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2130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5462" y="2359418"/>
            <a:ext cx="8198484" cy="4503420"/>
            <a:chOff x="1795462" y="2359418"/>
            <a:chExt cx="8198484" cy="4503420"/>
          </a:xfrm>
        </p:grpSpPr>
        <p:sp>
          <p:nvSpPr>
            <p:cNvPr id="3" name="object 3"/>
            <p:cNvSpPr/>
            <p:nvPr/>
          </p:nvSpPr>
          <p:spPr>
            <a:xfrm>
              <a:off x="1795462" y="2359418"/>
              <a:ext cx="5202161" cy="4498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307415" y="2850324"/>
              <a:ext cx="1302172" cy="400767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609588" y="2850324"/>
              <a:ext cx="3384178" cy="10867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307415" y="2850329"/>
              <a:ext cx="4646806" cy="40076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417890" y="3937063"/>
              <a:ext cx="1575876" cy="29209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302409" y="2844323"/>
              <a:ext cx="4658360" cy="4013835"/>
            </a:xfrm>
            <a:custGeom>
              <a:avLst/>
              <a:gdLst/>
              <a:ahLst/>
              <a:cxnLst/>
              <a:rect l="l" t="t" r="r" b="b"/>
              <a:pathLst>
                <a:path w="4658359" h="4013834">
                  <a:moveTo>
                    <a:pt x="1304120" y="0"/>
                  </a:moveTo>
                  <a:lnTo>
                    <a:pt x="4657812" y="1089679"/>
                  </a:lnTo>
                  <a:lnTo>
                    <a:pt x="3707749" y="4013676"/>
                  </a:lnTo>
                </a:path>
                <a:path w="4658359" h="4013834">
                  <a:moveTo>
                    <a:pt x="0" y="4013676"/>
                  </a:moveTo>
                  <a:lnTo>
                    <a:pt x="130412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795278" y="1112939"/>
            <a:ext cx="6732905" cy="115443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0805" marR="85090" lvl="0" indent="0" algn="just" defTabSz="914400" rtl="0" eaLnBrk="1" fontAlgn="auto" latinLnBrk="0" hangingPunct="1">
              <a:lnSpc>
                <a:spcPct val="996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effect on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change 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benefit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the </a:t>
            </a:r>
            <a:r>
              <a:rPr kumimoji="0" sz="23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economy,  society,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culture, public policy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services, health, the  environment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quality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life,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beyond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academia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3522" y="149352"/>
            <a:ext cx="65455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64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About societal</a:t>
            </a:r>
            <a:r>
              <a:rPr kumimoji="0" sz="23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impact: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What is impact? Something impacts something</a:t>
            </a:r>
            <a:r>
              <a:rPr kumimoji="0" sz="2300" b="1" i="0" u="none" strike="noStrike" kern="1200" cap="none" spc="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else?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6912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4298" y="961167"/>
            <a:ext cx="10960100" cy="5791200"/>
            <a:chOff x="684298" y="961167"/>
            <a:chExt cx="10960100" cy="5791200"/>
          </a:xfrm>
        </p:grpSpPr>
        <p:sp>
          <p:nvSpPr>
            <p:cNvPr id="3" name="object 3"/>
            <p:cNvSpPr/>
            <p:nvPr/>
          </p:nvSpPr>
          <p:spPr>
            <a:xfrm>
              <a:off x="6842264" y="971854"/>
              <a:ext cx="1421460" cy="47641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263737" y="971854"/>
              <a:ext cx="3369945" cy="100548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842264" y="971866"/>
              <a:ext cx="4791405" cy="57696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842264" y="5735993"/>
              <a:ext cx="3369945" cy="10054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212222" y="1977352"/>
              <a:ext cx="1421460" cy="47641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836350" y="965929"/>
              <a:ext cx="4803775" cy="5781675"/>
            </a:xfrm>
            <a:custGeom>
              <a:avLst/>
              <a:gdLst/>
              <a:ahLst/>
              <a:cxnLst/>
              <a:rect l="l" t="t" r="r" b="b"/>
              <a:pathLst>
                <a:path w="4803775" h="5781675">
                  <a:moveTo>
                    <a:pt x="1424185" y="0"/>
                  </a:moveTo>
                  <a:lnTo>
                    <a:pt x="4803265" y="1008208"/>
                  </a:lnTo>
                  <a:lnTo>
                    <a:pt x="3379077" y="5781473"/>
                  </a:lnTo>
                  <a:lnTo>
                    <a:pt x="0" y="4773255"/>
                  </a:lnTo>
                  <a:lnTo>
                    <a:pt x="1424185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93823" y="2631922"/>
              <a:ext cx="7432675" cy="4027170"/>
            </a:xfrm>
            <a:custGeom>
              <a:avLst/>
              <a:gdLst/>
              <a:ahLst/>
              <a:cxnLst/>
              <a:rect l="l" t="t" r="r" b="b"/>
              <a:pathLst>
                <a:path w="7432675" h="4027170">
                  <a:moveTo>
                    <a:pt x="7432156" y="0"/>
                  </a:moveTo>
                  <a:lnTo>
                    <a:pt x="0" y="0"/>
                  </a:lnTo>
                  <a:lnTo>
                    <a:pt x="0" y="4026678"/>
                  </a:lnTo>
                  <a:lnTo>
                    <a:pt x="7432156" y="4026678"/>
                  </a:lnTo>
                  <a:lnTo>
                    <a:pt x="74321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93823" y="2631922"/>
              <a:ext cx="7432675" cy="4027170"/>
            </a:xfrm>
            <a:custGeom>
              <a:avLst/>
              <a:gdLst/>
              <a:ahLst/>
              <a:cxnLst/>
              <a:rect l="l" t="t" r="r" b="b"/>
              <a:pathLst>
                <a:path w="7432675" h="4027170">
                  <a:moveTo>
                    <a:pt x="0" y="0"/>
                  </a:moveTo>
                  <a:lnTo>
                    <a:pt x="7432164" y="0"/>
                  </a:lnTo>
                  <a:lnTo>
                    <a:pt x="7432164" y="4026682"/>
                  </a:lnTo>
                  <a:lnTo>
                    <a:pt x="0" y="402668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72563" y="2632963"/>
            <a:ext cx="6443345" cy="8178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Asking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narratives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about: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Pct val="75000"/>
              <a:buFont typeface="Arial"/>
              <a:buChar char="•"/>
              <a:tabLst>
                <a:tab pos="354965" algn="l"/>
                <a:tab pos="355600" algn="l"/>
                <a:tab pos="1038225" algn="l"/>
                <a:tab pos="2262505" algn="l"/>
                <a:tab pos="2927985" algn="l"/>
                <a:tab pos="4815840" algn="l"/>
                <a:tab pos="543179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he	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ea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	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und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er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nn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the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mpa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00378" y="3085083"/>
            <a:ext cx="6470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“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his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2563" y="3435603"/>
            <a:ext cx="7275195" cy="3006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5600" marR="5080" lvl="0" indent="0" algn="just" defTabSz="914400" rtl="0" eaLnBrk="1" fontAlgn="auto" latinLnBrk="0" hangingPunct="1">
              <a:lnSpc>
                <a:spcPct val="1095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section should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outline the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key research insights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findings 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that underpinned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impact, and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provide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details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what  research was undertaken, when, and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by</a:t>
            </a:r>
            <a:r>
              <a:rPr kumimoji="0" sz="2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whom”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Pct val="75000"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resulting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“A</a:t>
            </a:r>
            <a:r>
              <a:rPr kumimoji="0" sz="2200" b="0" i="0" u="none" strike="noStrike" kern="1200" cap="none" spc="2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clear explanation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the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process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600" marR="5080" lvl="0" indent="0" algn="just" defTabSz="914400" rtl="0" eaLnBrk="1" fontAlgn="auto" latinLnBrk="0" hangingPunct="1">
              <a:lnSpc>
                <a:spcPct val="11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means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through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which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 led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to,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underpinned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made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contribution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the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(for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example,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how it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was  disseminated,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how it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came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influence users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beneficiaries,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how it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came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be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exploited, taken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up or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applied)”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72563" y="374396"/>
            <a:ext cx="8097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The template </a:t>
            </a:r>
            <a:r>
              <a:rPr sz="2400" dirty="0"/>
              <a:t>asks for </a:t>
            </a:r>
            <a:r>
              <a:rPr sz="2400" spc="-5" dirty="0"/>
              <a:t>something </a:t>
            </a:r>
            <a:r>
              <a:rPr sz="2400" dirty="0"/>
              <a:t>that </a:t>
            </a:r>
            <a:r>
              <a:rPr sz="2400" spc="-5" dirty="0"/>
              <a:t>impacted something</a:t>
            </a:r>
            <a:r>
              <a:rPr sz="2400" dirty="0"/>
              <a:t> </a:t>
            </a:r>
            <a:r>
              <a:rPr sz="2400" spc="-5" dirty="0"/>
              <a:t>else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4412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14112" y="6318001"/>
            <a:ext cx="452755" cy="452755"/>
          </a:xfrm>
          <a:custGeom>
            <a:avLst/>
            <a:gdLst/>
            <a:ahLst/>
            <a:cxnLst/>
            <a:rect l="l" t="t" r="r" b="b"/>
            <a:pathLst>
              <a:path w="452754" h="452754">
                <a:moveTo>
                  <a:pt x="452564" y="0"/>
                </a:moveTo>
                <a:lnTo>
                  <a:pt x="0" y="0"/>
                </a:lnTo>
                <a:lnTo>
                  <a:pt x="0" y="452563"/>
                </a:lnTo>
                <a:lnTo>
                  <a:pt x="452564" y="452563"/>
                </a:lnTo>
                <a:lnTo>
                  <a:pt x="452564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5326" y="938466"/>
            <a:ext cx="3627120" cy="63500"/>
          </a:xfrm>
          <a:custGeom>
            <a:avLst/>
            <a:gdLst/>
            <a:ahLst/>
            <a:cxnLst/>
            <a:rect l="l" t="t" r="r" b="b"/>
            <a:pathLst>
              <a:path w="3627120" h="63500">
                <a:moveTo>
                  <a:pt x="3626547" y="0"/>
                </a:moveTo>
                <a:lnTo>
                  <a:pt x="0" y="0"/>
                </a:lnTo>
                <a:lnTo>
                  <a:pt x="0" y="63322"/>
                </a:lnTo>
                <a:lnTo>
                  <a:pt x="3626547" y="63322"/>
                </a:lnTo>
                <a:lnTo>
                  <a:pt x="3626547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43455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C8CD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31004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492056" y="0"/>
            <a:ext cx="2558415" cy="932815"/>
            <a:chOff x="9492056" y="0"/>
            <a:chExt cx="2558415" cy="932815"/>
          </a:xfrm>
        </p:grpSpPr>
        <p:sp>
          <p:nvSpPr>
            <p:cNvPr id="7" name="object 7"/>
            <p:cNvSpPr/>
            <p:nvPr/>
          </p:nvSpPr>
          <p:spPr>
            <a:xfrm>
              <a:off x="9657080" y="204868"/>
              <a:ext cx="2163597" cy="68881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9492056" y="0"/>
              <a:ext cx="2558415" cy="932815"/>
            </a:xfrm>
            <a:custGeom>
              <a:avLst/>
              <a:gdLst/>
              <a:ahLst/>
              <a:cxnLst/>
              <a:rect l="l" t="t" r="r" b="b"/>
              <a:pathLst>
                <a:path w="2558415" h="932815">
                  <a:moveTo>
                    <a:pt x="2558313" y="0"/>
                  </a:moveTo>
                  <a:lnTo>
                    <a:pt x="0" y="0"/>
                  </a:lnTo>
                  <a:lnTo>
                    <a:pt x="0" y="932814"/>
                  </a:lnTo>
                  <a:lnTo>
                    <a:pt x="2558313" y="932814"/>
                  </a:lnTo>
                  <a:lnTo>
                    <a:pt x="25583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894420" y="1043432"/>
            <a:ext cx="4697095" cy="3184525"/>
            <a:chOff x="1894420" y="1043432"/>
            <a:chExt cx="4697095" cy="3184525"/>
          </a:xfrm>
        </p:grpSpPr>
        <p:sp>
          <p:nvSpPr>
            <p:cNvPr id="10" name="object 10"/>
            <p:cNvSpPr/>
            <p:nvPr/>
          </p:nvSpPr>
          <p:spPr>
            <a:xfrm>
              <a:off x="1903945" y="1052957"/>
              <a:ext cx="2857499" cy="1600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899183" y="1048194"/>
              <a:ext cx="2867025" cy="1609725"/>
            </a:xfrm>
            <a:custGeom>
              <a:avLst/>
              <a:gdLst/>
              <a:ahLst/>
              <a:cxnLst/>
              <a:rect l="l" t="t" r="r" b="b"/>
              <a:pathLst>
                <a:path w="2867025" h="1609725">
                  <a:moveTo>
                    <a:pt x="0" y="0"/>
                  </a:moveTo>
                  <a:lnTo>
                    <a:pt x="2867021" y="0"/>
                  </a:lnTo>
                  <a:lnTo>
                    <a:pt x="2867021" y="1609730"/>
                  </a:lnTo>
                  <a:lnTo>
                    <a:pt x="0" y="160973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792664" y="2362390"/>
              <a:ext cx="2789135" cy="18560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787902" y="2357628"/>
              <a:ext cx="2799080" cy="1865630"/>
            </a:xfrm>
            <a:custGeom>
              <a:avLst/>
              <a:gdLst/>
              <a:ahLst/>
              <a:cxnLst/>
              <a:rect l="l" t="t" r="r" b="b"/>
              <a:pathLst>
                <a:path w="2799079" h="1865629">
                  <a:moveTo>
                    <a:pt x="0" y="0"/>
                  </a:moveTo>
                  <a:lnTo>
                    <a:pt x="2798661" y="0"/>
                  </a:lnTo>
                  <a:lnTo>
                    <a:pt x="2798661" y="1865571"/>
                  </a:lnTo>
                  <a:lnTo>
                    <a:pt x="0" y="186557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527125" y="4666107"/>
            <a:ext cx="2905760" cy="1939925"/>
            <a:chOff x="7527125" y="4666107"/>
            <a:chExt cx="2905760" cy="1939925"/>
          </a:xfrm>
        </p:grpSpPr>
        <p:sp>
          <p:nvSpPr>
            <p:cNvPr id="15" name="object 15"/>
            <p:cNvSpPr/>
            <p:nvPr/>
          </p:nvSpPr>
          <p:spPr>
            <a:xfrm>
              <a:off x="7536649" y="4675632"/>
              <a:ext cx="2886557" cy="19208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531887" y="4670869"/>
              <a:ext cx="2896235" cy="1930400"/>
            </a:xfrm>
            <a:custGeom>
              <a:avLst/>
              <a:gdLst/>
              <a:ahLst/>
              <a:cxnLst/>
              <a:rect l="l" t="t" r="r" b="b"/>
              <a:pathLst>
                <a:path w="2896234" h="1930400">
                  <a:moveTo>
                    <a:pt x="0" y="0"/>
                  </a:moveTo>
                  <a:lnTo>
                    <a:pt x="2896081" y="0"/>
                  </a:lnTo>
                  <a:lnTo>
                    <a:pt x="2896081" y="1930401"/>
                  </a:lnTo>
                  <a:lnTo>
                    <a:pt x="0" y="193040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375562" y="1043432"/>
            <a:ext cx="2724150" cy="1704975"/>
            <a:chOff x="7375562" y="1043432"/>
            <a:chExt cx="2724150" cy="1704975"/>
          </a:xfrm>
        </p:grpSpPr>
        <p:sp>
          <p:nvSpPr>
            <p:cNvPr id="18" name="object 18"/>
            <p:cNvSpPr/>
            <p:nvPr/>
          </p:nvSpPr>
          <p:spPr>
            <a:xfrm>
              <a:off x="7385087" y="1052957"/>
              <a:ext cx="2705100" cy="16859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380325" y="1048194"/>
              <a:ext cx="2714625" cy="1695450"/>
            </a:xfrm>
            <a:custGeom>
              <a:avLst/>
              <a:gdLst/>
              <a:ahLst/>
              <a:cxnLst/>
              <a:rect l="l" t="t" r="r" b="b"/>
              <a:pathLst>
                <a:path w="2714625" h="1695450">
                  <a:moveTo>
                    <a:pt x="0" y="0"/>
                  </a:moveTo>
                  <a:lnTo>
                    <a:pt x="2714621" y="0"/>
                  </a:lnTo>
                  <a:lnTo>
                    <a:pt x="2714621" y="1695450"/>
                  </a:lnTo>
                  <a:lnTo>
                    <a:pt x="0" y="169545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902362" y="3748659"/>
            <a:ext cx="2162175" cy="2152650"/>
            <a:chOff x="5902362" y="3748659"/>
            <a:chExt cx="2162175" cy="2152650"/>
          </a:xfrm>
        </p:grpSpPr>
        <p:sp>
          <p:nvSpPr>
            <p:cNvPr id="21" name="object 21"/>
            <p:cNvSpPr/>
            <p:nvPr/>
          </p:nvSpPr>
          <p:spPr>
            <a:xfrm>
              <a:off x="5911887" y="3758184"/>
              <a:ext cx="2143124" cy="21336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907125" y="3753421"/>
              <a:ext cx="2152650" cy="2143125"/>
            </a:xfrm>
            <a:custGeom>
              <a:avLst/>
              <a:gdLst/>
              <a:ahLst/>
              <a:cxnLst/>
              <a:rect l="l" t="t" r="r" b="b"/>
              <a:pathLst>
                <a:path w="2152650" h="2143125">
                  <a:moveTo>
                    <a:pt x="0" y="0"/>
                  </a:moveTo>
                  <a:lnTo>
                    <a:pt x="2152651" y="0"/>
                  </a:lnTo>
                  <a:lnTo>
                    <a:pt x="2152651" y="2143121"/>
                  </a:lnTo>
                  <a:lnTo>
                    <a:pt x="0" y="214312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110168" y="4574666"/>
            <a:ext cx="3152775" cy="1790700"/>
            <a:chOff x="2110168" y="4574666"/>
            <a:chExt cx="3152775" cy="1790700"/>
          </a:xfrm>
        </p:grpSpPr>
        <p:sp>
          <p:nvSpPr>
            <p:cNvPr id="24" name="object 24"/>
            <p:cNvSpPr/>
            <p:nvPr/>
          </p:nvSpPr>
          <p:spPr>
            <a:xfrm>
              <a:off x="2119693" y="4584193"/>
              <a:ext cx="3133445" cy="177107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114931" y="4579429"/>
              <a:ext cx="3143250" cy="1781175"/>
            </a:xfrm>
            <a:custGeom>
              <a:avLst/>
              <a:gdLst/>
              <a:ahLst/>
              <a:cxnLst/>
              <a:rect l="l" t="t" r="r" b="b"/>
              <a:pathLst>
                <a:path w="3143250" h="1781175">
                  <a:moveTo>
                    <a:pt x="0" y="0"/>
                  </a:moveTo>
                  <a:lnTo>
                    <a:pt x="3142971" y="0"/>
                  </a:lnTo>
                  <a:lnTo>
                    <a:pt x="3142971" y="1780601"/>
                  </a:lnTo>
                  <a:lnTo>
                    <a:pt x="0" y="178060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772563" y="374396"/>
            <a:ext cx="110642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Is </a:t>
            </a:r>
            <a:r>
              <a:rPr sz="2400" spc="-5" dirty="0"/>
              <a:t>impact </a:t>
            </a:r>
            <a:r>
              <a:rPr sz="2400" dirty="0"/>
              <a:t>the </a:t>
            </a:r>
            <a:r>
              <a:rPr sz="2400" spc="-5" dirty="0"/>
              <a:t>best word </a:t>
            </a:r>
            <a:r>
              <a:rPr sz="2400" dirty="0"/>
              <a:t>for </a:t>
            </a:r>
            <a:r>
              <a:rPr sz="2400" spc="-5" dirty="0"/>
              <a:t>describing </a:t>
            </a:r>
            <a:r>
              <a:rPr sz="2400" dirty="0"/>
              <a:t>the </a:t>
            </a:r>
            <a:r>
              <a:rPr sz="2400" spc="-5" dirty="0"/>
              <a:t>interactions between </a:t>
            </a:r>
            <a:r>
              <a:rPr sz="2400" spc="-15" dirty="0"/>
              <a:t>research </a:t>
            </a:r>
            <a:r>
              <a:rPr sz="2400" dirty="0"/>
              <a:t>and</a:t>
            </a:r>
            <a:r>
              <a:rPr sz="2400" spc="40" dirty="0"/>
              <a:t> </a:t>
            </a:r>
            <a:r>
              <a:rPr sz="2400" spc="-5" dirty="0"/>
              <a:t>society?</a:t>
            </a:r>
            <a:endParaRPr sz="2400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6272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2386" y="1492605"/>
            <a:ext cx="11311890" cy="5160010"/>
          </a:xfrm>
          <a:custGeom>
            <a:avLst/>
            <a:gdLst/>
            <a:ahLst/>
            <a:cxnLst/>
            <a:rect l="l" t="t" r="r" b="b"/>
            <a:pathLst>
              <a:path w="11311890" h="5160009">
                <a:moveTo>
                  <a:pt x="0" y="0"/>
                </a:moveTo>
                <a:lnTo>
                  <a:pt x="11311306" y="0"/>
                </a:lnTo>
                <a:lnTo>
                  <a:pt x="11311306" y="5159912"/>
                </a:lnTo>
                <a:lnTo>
                  <a:pt x="0" y="515991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410209" indent="-304800">
              <a:lnSpc>
                <a:spcPct val="100000"/>
              </a:lnSpc>
              <a:spcBef>
                <a:spcPts val="600"/>
              </a:spcBef>
              <a:buFont typeface="Wingdings"/>
              <a:buChar char=""/>
              <a:tabLst>
                <a:tab pos="410845" algn="l"/>
              </a:tabLst>
            </a:pPr>
            <a:r>
              <a:rPr spc="-10" dirty="0"/>
              <a:t>Measurement</a:t>
            </a:r>
          </a:p>
          <a:p>
            <a:pPr marL="791210" lvl="1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791845" algn="l"/>
              </a:tabLst>
            </a:pPr>
            <a:r>
              <a:rPr sz="2400" spc="-5" dirty="0">
                <a:latin typeface="Times New Roman"/>
                <a:cs typeface="Times New Roman"/>
              </a:rPr>
              <a:t>Direct measurement </a:t>
            </a:r>
            <a:r>
              <a:rPr sz="2400" dirty="0">
                <a:latin typeface="Times New Roman"/>
                <a:cs typeface="Times New Roman"/>
              </a:rPr>
              <a:t>not </a:t>
            </a:r>
            <a:r>
              <a:rPr sz="2400" spc="-5" dirty="0">
                <a:latin typeface="Times New Roman"/>
                <a:cs typeface="Times New Roman"/>
              </a:rPr>
              <a:t>possible </a:t>
            </a:r>
            <a:r>
              <a:rPr sz="2400" dirty="0">
                <a:latin typeface="Times New Roman"/>
                <a:cs typeface="Times New Roman"/>
              </a:rPr>
              <a:t>or of </a:t>
            </a:r>
            <a:r>
              <a:rPr sz="2400" spc="-5" dirty="0">
                <a:latin typeface="Times New Roman"/>
                <a:cs typeface="Times New Roman"/>
              </a:rPr>
              <a:t>limited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value</a:t>
            </a:r>
            <a:endParaRPr sz="2400">
              <a:latin typeface="Times New Roman"/>
              <a:cs typeface="Times New Roman"/>
            </a:endParaRPr>
          </a:p>
          <a:p>
            <a:pPr marL="791210" lvl="1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791845" algn="l"/>
              </a:tabLst>
            </a:pPr>
            <a:r>
              <a:rPr sz="2400" spc="-5" dirty="0">
                <a:latin typeface="Times New Roman"/>
                <a:cs typeface="Times New Roman"/>
              </a:rPr>
              <a:t>(Macroeconomic modelling is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possible)</a:t>
            </a:r>
            <a:endParaRPr sz="2400">
              <a:latin typeface="Times New Roman"/>
              <a:cs typeface="Times New Roman"/>
            </a:endParaRPr>
          </a:p>
          <a:p>
            <a:pPr marL="92710"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750">
              <a:latin typeface="Times New Roman"/>
              <a:cs typeface="Times New Roman"/>
            </a:endParaRPr>
          </a:p>
          <a:p>
            <a:pPr marL="410209" indent="-304800">
              <a:lnSpc>
                <a:spcPct val="100000"/>
              </a:lnSpc>
              <a:buFont typeface="Wingdings"/>
              <a:buChar char=""/>
              <a:tabLst>
                <a:tab pos="410845" algn="l"/>
              </a:tabLst>
            </a:pPr>
            <a:r>
              <a:rPr spc="-5" dirty="0"/>
              <a:t>Evidence</a:t>
            </a:r>
          </a:p>
          <a:p>
            <a:pPr marL="791210" lvl="1" indent="-2286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791845" algn="l"/>
              </a:tabLst>
            </a:pPr>
            <a:r>
              <a:rPr sz="2400" spc="-5" dirty="0">
                <a:latin typeface="Times New Roman"/>
                <a:cs typeface="Times New Roman"/>
              </a:rPr>
              <a:t>Possible to provide. Example: REF case studies; Chinese disciplinary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evaluation</a:t>
            </a:r>
            <a:endParaRPr sz="2400">
              <a:latin typeface="Times New Roman"/>
              <a:cs typeface="Times New Roman"/>
            </a:endParaRPr>
          </a:p>
          <a:p>
            <a:pPr marL="791210" lvl="1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791845" algn="l"/>
              </a:tabLst>
            </a:pPr>
            <a:r>
              <a:rPr sz="2400" spc="-5" dirty="0">
                <a:latin typeface="Times New Roman"/>
                <a:cs typeface="Times New Roman"/>
              </a:rPr>
              <a:t>Still unsolved: The problems with attributing societal impact to its origin 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research</a:t>
            </a:r>
            <a:endParaRPr sz="2400">
              <a:latin typeface="Times New Roman"/>
              <a:cs typeface="Times New Roman"/>
            </a:endParaRPr>
          </a:p>
          <a:p>
            <a:pPr marL="92710"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3800">
              <a:latin typeface="Times New Roman"/>
              <a:cs typeface="Times New Roman"/>
            </a:endParaRPr>
          </a:p>
          <a:p>
            <a:pPr marL="410209" indent="-304800">
              <a:lnSpc>
                <a:spcPct val="100000"/>
              </a:lnSpc>
              <a:buFont typeface="Wingdings"/>
              <a:buChar char=""/>
              <a:tabLst>
                <a:tab pos="410845" algn="l"/>
              </a:tabLst>
            </a:pPr>
            <a:r>
              <a:rPr spc="-5" dirty="0"/>
              <a:t>Understanding</a:t>
            </a:r>
          </a:p>
          <a:p>
            <a:pPr marL="791210" lvl="1" indent="-2286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791845" algn="l"/>
              </a:tabLst>
            </a:pPr>
            <a:r>
              <a:rPr sz="2400" spc="-5" dirty="0">
                <a:latin typeface="Times New Roman"/>
                <a:cs typeface="Times New Roman"/>
              </a:rPr>
              <a:t>What </a:t>
            </a:r>
            <a:r>
              <a:rPr sz="2400" dirty="0">
                <a:latin typeface="Times New Roman"/>
                <a:cs typeface="Times New Roman"/>
              </a:rPr>
              <a:t>we </a:t>
            </a:r>
            <a:r>
              <a:rPr sz="2400" spc="-5" dirty="0">
                <a:latin typeface="Times New Roman"/>
                <a:cs typeface="Times New Roman"/>
              </a:rPr>
              <a:t>cannot measure, can </a:t>
            </a:r>
            <a:r>
              <a:rPr sz="2400" spc="-10" dirty="0">
                <a:latin typeface="Times New Roman"/>
                <a:cs typeface="Times New Roman"/>
              </a:rPr>
              <a:t>still </a:t>
            </a:r>
            <a:r>
              <a:rPr sz="2400" dirty="0">
                <a:latin typeface="Times New Roman"/>
                <a:cs typeface="Times New Roman"/>
              </a:rPr>
              <a:t>be </a:t>
            </a:r>
            <a:r>
              <a:rPr sz="2400" spc="-5" dirty="0">
                <a:latin typeface="Times New Roman"/>
                <a:cs typeface="Times New Roman"/>
              </a:rPr>
              <a:t>understood, valued and</a:t>
            </a:r>
            <a:r>
              <a:rPr sz="2400" spc="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evaluated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64082" y="24333"/>
            <a:ext cx="5046789" cy="1640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61053" y="368300"/>
            <a:ext cx="1966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Measurement?</a:t>
            </a:r>
            <a:endParaRPr sz="24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4162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8946" y="1161783"/>
            <a:ext cx="10658475" cy="5422900"/>
          </a:xfrm>
          <a:custGeom>
            <a:avLst/>
            <a:gdLst/>
            <a:ahLst/>
            <a:cxnLst/>
            <a:rect l="l" t="t" r="r" b="b"/>
            <a:pathLst>
              <a:path w="10658475" h="5422900">
                <a:moveTo>
                  <a:pt x="0" y="0"/>
                </a:moveTo>
                <a:lnTo>
                  <a:pt x="10658306" y="0"/>
                </a:lnTo>
                <a:lnTo>
                  <a:pt x="10658306" y="5422603"/>
                </a:lnTo>
                <a:lnTo>
                  <a:pt x="0" y="542260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7686" y="1149096"/>
            <a:ext cx="10492105" cy="5286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lvl="0" indent="-228600" algn="l" defTabSz="914400" rtl="0" eaLnBrk="1" fontAlgn="auto" latinLnBrk="0" hangingPunct="1">
              <a:lnSpc>
                <a:spcPct val="12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13690" algn="l"/>
                <a:tab pos="31432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Causality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the relationships between research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innovation inputs, activities, outputs, 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impacts are often unclear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</a:t>
            </a:r>
            <a:r>
              <a:rPr kumimoji="0" sz="23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nonlinear.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526415" lvl="0" indent="-228600" algn="l" defTabSz="914400" rtl="0" eaLnBrk="1" fontAlgn="auto" latinLnBrk="0" hangingPunct="1">
              <a:lnSpc>
                <a:spcPct val="1191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97815" algn="l"/>
                <a:tab pos="29845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Attribution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it is </a:t>
            </a:r>
            <a:r>
              <a:rPr kumimoji="0" sz="2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difficult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even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impossible to separate the impact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innovation from other inputs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3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activities.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304800" lvl="0" indent="-228600" algn="l" defTabSz="914400" rtl="0" eaLnBrk="1" fontAlgn="auto" latinLnBrk="0" hangingPunct="1">
              <a:lnSpc>
                <a:spcPct val="119100"/>
              </a:lnSpc>
              <a:spcBef>
                <a:spcPts val="10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13690" algn="l"/>
                <a:tab pos="31432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Internationality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the impacts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innovation are international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by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nature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– 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activities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value chains are global,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both positive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negative spillovers</a:t>
            </a:r>
            <a:r>
              <a:rPr kumimoji="0" sz="2300" b="0" i="0" u="none" strike="noStrike" kern="1200" cap="none" spc="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exist.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08610" marR="0" lvl="0" indent="-296545" algn="l" defTabSz="914400" rtl="0" eaLnBrk="1" fontAlgn="auto" latinLnBrk="0" hangingPunct="1">
              <a:lnSpc>
                <a:spcPct val="100000"/>
              </a:lnSpc>
              <a:spcBef>
                <a:spcPts val="163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308610" algn="l"/>
                <a:tab pos="309245" algn="l"/>
              </a:tabLst>
              <a:defRPr/>
            </a:pPr>
            <a:r>
              <a:rPr kumimoji="0" sz="2300" b="0" i="0" u="none" strike="noStrike" kern="120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Time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scale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the impacts are realized both in the short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</a:t>
            </a:r>
            <a:r>
              <a:rPr kumimoji="0" sz="23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long-term.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46355" lvl="0" indent="-228600" algn="l" defTabSz="914400" rtl="0" eaLnBrk="1" fontAlgn="auto" latinLnBrk="0" hangingPunct="1">
              <a:lnSpc>
                <a:spcPct val="119100"/>
              </a:lnSpc>
              <a:spcBef>
                <a:spcPts val="103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13690" algn="l"/>
                <a:tab pos="31432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Breakdown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impacts to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particular socio-economic </a:t>
            </a:r>
            <a:r>
              <a:rPr kumimoji="0" sz="23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target: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how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define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e.g.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 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public welfare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culture.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984250" lvl="0" indent="-228600" algn="l" defTabSz="914400" rtl="0" eaLnBrk="1" fontAlgn="auto" latinLnBrk="0" hangingPunct="1">
              <a:lnSpc>
                <a:spcPct val="120000"/>
              </a:lnSpc>
              <a:spcBef>
                <a:spcPts val="98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13690" algn="l"/>
                <a:tab pos="314325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Data issues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data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many issues related to science are unobservable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are </a:t>
            </a: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not 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systematically collected; fundamental uncertainty around the</a:t>
            </a:r>
            <a:r>
              <a:rPr kumimoji="0" sz="23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concepts.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1053" y="368300"/>
            <a:ext cx="5979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Challenges with asking </a:t>
            </a:r>
            <a:r>
              <a:rPr sz="2400" dirty="0"/>
              <a:t>for </a:t>
            </a:r>
            <a:r>
              <a:rPr sz="2400" spc="-5" dirty="0"/>
              <a:t>evidence </a:t>
            </a:r>
            <a:r>
              <a:rPr sz="2400" dirty="0"/>
              <a:t>of</a:t>
            </a:r>
            <a:r>
              <a:rPr sz="2400" spc="-30" dirty="0"/>
              <a:t> </a:t>
            </a:r>
            <a:r>
              <a:rPr sz="2400" spc="-5" dirty="0"/>
              <a:t>impact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67426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325" y="135280"/>
            <a:ext cx="576580" cy="576580"/>
            <a:chOff x="119325" y="135280"/>
            <a:chExt cx="576580" cy="576580"/>
          </a:xfrm>
        </p:grpSpPr>
        <p:sp>
          <p:nvSpPr>
            <p:cNvPr id="3" name="object 3"/>
            <p:cNvSpPr/>
            <p:nvPr/>
          </p:nvSpPr>
          <p:spPr>
            <a:xfrm>
              <a:off x="371325" y="387273"/>
              <a:ext cx="324485" cy="324485"/>
            </a:xfrm>
            <a:custGeom>
              <a:avLst/>
              <a:gdLst/>
              <a:ahLst/>
              <a:cxnLst/>
              <a:rect l="l" t="t" r="r" b="b"/>
              <a:pathLst>
                <a:path w="324484" h="324484">
                  <a:moveTo>
                    <a:pt x="323999" y="0"/>
                  </a:moveTo>
                  <a:lnTo>
                    <a:pt x="0" y="0"/>
                  </a:lnTo>
                  <a:lnTo>
                    <a:pt x="0" y="324002"/>
                  </a:lnTo>
                  <a:lnTo>
                    <a:pt x="323999" y="324002"/>
                  </a:lnTo>
                  <a:lnTo>
                    <a:pt x="323999" y="0"/>
                  </a:lnTo>
                  <a:close/>
                </a:path>
              </a:pathLst>
            </a:custGeom>
            <a:solidFill>
              <a:srgbClr val="4276A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19325" y="135280"/>
              <a:ext cx="252095" cy="252095"/>
            </a:xfrm>
            <a:custGeom>
              <a:avLst/>
              <a:gdLst/>
              <a:ahLst/>
              <a:cxnLst/>
              <a:rect l="l" t="t" r="r" b="b"/>
              <a:pathLst>
                <a:path w="252095" h="252095">
                  <a:moveTo>
                    <a:pt x="252000" y="0"/>
                  </a:moveTo>
                  <a:lnTo>
                    <a:pt x="0" y="0"/>
                  </a:lnTo>
                  <a:lnTo>
                    <a:pt x="0" y="251993"/>
                  </a:lnTo>
                  <a:lnTo>
                    <a:pt x="252000" y="251993"/>
                  </a:lnTo>
                  <a:lnTo>
                    <a:pt x="252000" y="0"/>
                  </a:lnTo>
                  <a:close/>
                </a:path>
              </a:pathLst>
            </a:custGeom>
            <a:solidFill>
              <a:srgbClr val="31597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/>
          <p:nvPr/>
        </p:nvSpPr>
        <p:spPr>
          <a:xfrm>
            <a:off x="11314112" y="6318001"/>
            <a:ext cx="452755" cy="452755"/>
          </a:xfrm>
          <a:custGeom>
            <a:avLst/>
            <a:gdLst/>
            <a:ahLst/>
            <a:cxnLst/>
            <a:rect l="l" t="t" r="r" b="b"/>
            <a:pathLst>
              <a:path w="452754" h="452754">
                <a:moveTo>
                  <a:pt x="452564" y="0"/>
                </a:moveTo>
                <a:lnTo>
                  <a:pt x="0" y="0"/>
                </a:lnTo>
                <a:lnTo>
                  <a:pt x="0" y="452563"/>
                </a:lnTo>
                <a:lnTo>
                  <a:pt x="452564" y="452563"/>
                </a:lnTo>
                <a:lnTo>
                  <a:pt x="452564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25555" y="6438900"/>
            <a:ext cx="203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18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5326" y="938466"/>
            <a:ext cx="3627120" cy="63500"/>
          </a:xfrm>
          <a:custGeom>
            <a:avLst/>
            <a:gdLst/>
            <a:ahLst/>
            <a:cxnLst/>
            <a:rect l="l" t="t" r="r" b="b"/>
            <a:pathLst>
              <a:path w="3627120" h="63500">
                <a:moveTo>
                  <a:pt x="3626547" y="0"/>
                </a:moveTo>
                <a:lnTo>
                  <a:pt x="0" y="0"/>
                </a:lnTo>
                <a:lnTo>
                  <a:pt x="0" y="63322"/>
                </a:lnTo>
                <a:lnTo>
                  <a:pt x="3626547" y="63322"/>
                </a:lnTo>
                <a:lnTo>
                  <a:pt x="3626547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43455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C8CD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31004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57080" y="204868"/>
            <a:ext cx="2163597" cy="688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5419" y="1278636"/>
            <a:ext cx="8785225" cy="114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50" marR="0" lvl="0" indent="-3111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323215" algn="l"/>
                <a:tab pos="323850" algn="l"/>
              </a:tabLst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Normal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societal interaction versus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extraordinary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societal</a:t>
            </a:r>
            <a:r>
              <a:rPr kumimoji="0" sz="2600" b="0" i="0" u="none" strike="noStrike" kern="120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23850" marR="0" lvl="0" indent="-311150" algn="l" defTabSz="914400" rtl="0" eaLnBrk="1" fontAlgn="auto" latinLnBrk="0" hangingPunct="1">
              <a:lnSpc>
                <a:spcPct val="100000"/>
              </a:lnSpc>
              <a:spcBef>
                <a:spcPts val="256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>
                <a:tab pos="323215" algn="l"/>
                <a:tab pos="323850" algn="l"/>
              </a:tabLst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Organizational-level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versus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individual-level</a:t>
            </a:r>
            <a:r>
              <a:rPr kumimoji="0" sz="2600" b="0" i="0" u="none" strike="noStrike" kern="1200" cap="none" spc="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61053" y="368300"/>
            <a:ext cx="34493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60" dirty="0"/>
              <a:t>Two </a:t>
            </a:r>
            <a:r>
              <a:rPr sz="2400" spc="-5" dirty="0"/>
              <a:t>distinctions </a:t>
            </a:r>
            <a:r>
              <a:rPr sz="2400" dirty="0"/>
              <a:t>of</a:t>
            </a:r>
            <a:r>
              <a:rPr sz="2400" spc="25" dirty="0"/>
              <a:t> </a:t>
            </a:r>
            <a:r>
              <a:rPr sz="2400" spc="-5" dirty="0"/>
              <a:t>impact</a:t>
            </a:r>
            <a:endParaRPr sz="2400"/>
          </a:p>
        </p:txBody>
      </p:sp>
      <p:sp>
        <p:nvSpPr>
          <p:cNvPr id="13" name="object 13"/>
          <p:cNvSpPr txBox="1"/>
          <p:nvPr/>
        </p:nvSpPr>
        <p:spPr>
          <a:xfrm>
            <a:off x="478287" y="6218427"/>
            <a:ext cx="9895205" cy="52578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5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Sivertsen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G.,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&amp; Meijer I. (2019),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Normal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versus extraordinary societal impact: how to understand, evaluate, and improve  research activities in their relations to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society.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973267" y="3124492"/>
            <a:ext cx="4347210" cy="2453640"/>
            <a:chOff x="5973267" y="3124492"/>
            <a:chExt cx="4347210" cy="2453640"/>
          </a:xfrm>
        </p:grpSpPr>
        <p:sp>
          <p:nvSpPr>
            <p:cNvPr id="15" name="object 15"/>
            <p:cNvSpPr/>
            <p:nvPr/>
          </p:nvSpPr>
          <p:spPr>
            <a:xfrm>
              <a:off x="5982792" y="3134017"/>
              <a:ext cx="4328159" cy="24345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978029" y="3129254"/>
              <a:ext cx="4337685" cy="2444115"/>
            </a:xfrm>
            <a:custGeom>
              <a:avLst/>
              <a:gdLst/>
              <a:ahLst/>
              <a:cxnLst/>
              <a:rect l="l" t="t" r="r" b="b"/>
              <a:pathLst>
                <a:path w="4337684" h="2444115">
                  <a:moveTo>
                    <a:pt x="0" y="0"/>
                  </a:moveTo>
                  <a:lnTo>
                    <a:pt x="4337682" y="0"/>
                  </a:lnTo>
                  <a:lnTo>
                    <a:pt x="4337682" y="2444111"/>
                  </a:lnTo>
                  <a:lnTo>
                    <a:pt x="0" y="244411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288046" y="3124492"/>
            <a:ext cx="4153535" cy="2453640"/>
            <a:chOff x="1288046" y="3124492"/>
            <a:chExt cx="4153535" cy="2453640"/>
          </a:xfrm>
        </p:grpSpPr>
        <p:sp>
          <p:nvSpPr>
            <p:cNvPr id="18" name="object 18"/>
            <p:cNvSpPr/>
            <p:nvPr/>
          </p:nvSpPr>
          <p:spPr>
            <a:xfrm>
              <a:off x="1297571" y="3134017"/>
              <a:ext cx="4134345" cy="243459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92809" y="3129254"/>
              <a:ext cx="4144010" cy="2444115"/>
            </a:xfrm>
            <a:custGeom>
              <a:avLst/>
              <a:gdLst/>
              <a:ahLst/>
              <a:cxnLst/>
              <a:rect l="l" t="t" r="r" b="b"/>
              <a:pathLst>
                <a:path w="4144010" h="2444115">
                  <a:moveTo>
                    <a:pt x="0" y="0"/>
                  </a:moveTo>
                  <a:lnTo>
                    <a:pt x="4143872" y="0"/>
                  </a:lnTo>
                  <a:lnTo>
                    <a:pt x="4143872" y="2444111"/>
                  </a:lnTo>
                  <a:lnTo>
                    <a:pt x="0" y="244411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538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2313" y="833805"/>
            <a:ext cx="10605770" cy="4837430"/>
          </a:xfrm>
          <a:custGeom>
            <a:avLst/>
            <a:gdLst/>
            <a:ahLst/>
            <a:cxnLst/>
            <a:rect l="l" t="t" r="r" b="b"/>
            <a:pathLst>
              <a:path w="10605770" h="4837430">
                <a:moveTo>
                  <a:pt x="0" y="0"/>
                </a:moveTo>
                <a:lnTo>
                  <a:pt x="10605206" y="0"/>
                </a:lnTo>
                <a:lnTo>
                  <a:pt x="10605206" y="4837092"/>
                </a:lnTo>
                <a:lnTo>
                  <a:pt x="0" y="483709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1053" y="1450340"/>
            <a:ext cx="10447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16865" algn="l"/>
                <a:tab pos="317500" algn="l"/>
                <a:tab pos="1976755" algn="l"/>
                <a:tab pos="2453005" algn="l"/>
                <a:tab pos="3537585" algn="l"/>
                <a:tab pos="5619115" algn="l"/>
                <a:tab pos="7261225" algn="l"/>
                <a:tab pos="7956550" algn="l"/>
                <a:tab pos="8754110" algn="l"/>
                <a:tab pos="9416415" algn="l"/>
                <a:tab pos="1018032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al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ati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ons	of	nor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	s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cie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-so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ciet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acti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ons	w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	n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	k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nd	of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1053" y="1688083"/>
            <a:ext cx="10448290" cy="3609975"/>
          </a:xfrm>
          <a:prstGeom prst="rect">
            <a:avLst/>
          </a:prstGeom>
        </p:spPr>
        <p:txBody>
          <a:bodyPr vert="horz" wrap="square" lIns="0" tIns="219710" rIns="0" bIns="0" rtlCol="0">
            <a:spAutoFit/>
          </a:bodyPr>
          <a:lstStyle/>
          <a:p>
            <a:pPr marL="241300" marR="0" lvl="0" indent="0" algn="l" defTabSz="914400" rtl="0" eaLnBrk="1" fontAlgn="auto" latinLnBrk="0" hangingPunct="1">
              <a:lnSpc>
                <a:spcPct val="100000"/>
              </a:lnSpc>
              <a:spcBef>
                <a:spcPts val="17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specificity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 their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approach.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5080" lvl="0" indent="-228600" algn="l" defTabSz="914400" rtl="0" eaLnBrk="1" fontAlgn="auto" latinLnBrk="0" hangingPunct="1">
              <a:lnSpc>
                <a:spcPct val="117500"/>
              </a:lnSpc>
              <a:spcBef>
                <a:spcPts val="11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will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necessary to accept that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societal relations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differ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fields and subfields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5080" lvl="0" indent="-228600" algn="l" defTabSz="914400" rtl="0" eaLnBrk="1" fontAlgn="auto" latinLnBrk="0" hangingPunct="1">
              <a:lnSpc>
                <a:spcPct val="1175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16865" algn="l"/>
                <a:tab pos="317500" algn="l"/>
                <a:tab pos="1482090" algn="l"/>
                <a:tab pos="2967355" algn="l"/>
                <a:tab pos="3625850" algn="l"/>
                <a:tab pos="4909820" algn="l"/>
                <a:tab pos="5382260" algn="l"/>
                <a:tab pos="6800850" algn="l"/>
                <a:tab pos="7222490" algn="l"/>
                <a:tab pos="7779384" algn="l"/>
                <a:tab pos="8910955" algn="l"/>
                <a:tab pos="10180320" algn="l"/>
              </a:tabLst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Societal	interaction	will	normally	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connected	to 	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	specific	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purposes	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organizations.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41300" marR="5080" lvl="0" indent="-228600" algn="l" defTabSz="914400" rtl="0" eaLnBrk="1" fontAlgn="auto" latinLnBrk="0" hangingPunct="1">
              <a:lnSpc>
                <a:spcPct val="118300"/>
              </a:lnSpc>
              <a:spcBef>
                <a:spcPts val="110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Organizations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both sides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interaction should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allowed to ‘speak’ to the  evaluation.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1053" y="203708"/>
            <a:ext cx="8705215" cy="7239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62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Each field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each </a:t>
            </a:r>
            <a:r>
              <a:rPr kumimoji="0" sz="2400" b="1" i="0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organization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has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different 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typical interactions with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304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52091" y="1433490"/>
            <a:ext cx="105932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Session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Andrea Bonaccorsi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Professor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Economics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4 Data Science 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Pisa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60717" y="448574"/>
            <a:ext cx="7634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AESIS Conference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of Social Sciences, Humanities &amp; Arts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13-15 October, 2021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5469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1053" y="368300"/>
            <a:ext cx="5986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Understanding </a:t>
            </a:r>
            <a:r>
              <a:rPr sz="2400" dirty="0"/>
              <a:t>and </a:t>
            </a:r>
            <a:r>
              <a:rPr sz="2400" spc="-5" dirty="0"/>
              <a:t>evaluating societal</a:t>
            </a:r>
            <a:r>
              <a:rPr sz="2400" spc="30" dirty="0"/>
              <a:t> </a:t>
            </a:r>
            <a:r>
              <a:rPr sz="2400" spc="-5" dirty="0"/>
              <a:t>impact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454530" y="1360932"/>
            <a:ext cx="99434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Focus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normal impact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rather than extraordinary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impact: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Societal impact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 is normal  and part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society.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Normal impact is about daily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activities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how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well they are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organized,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not 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about individual incidents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particularly interesting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impressive</a:t>
            </a:r>
            <a:r>
              <a:rPr kumimoji="0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impact.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94663" y="2402446"/>
            <a:ext cx="9800590" cy="0"/>
          </a:xfrm>
          <a:custGeom>
            <a:avLst/>
            <a:gdLst/>
            <a:ahLst/>
            <a:cxnLst/>
            <a:rect l="l" t="t" r="r" b="b"/>
            <a:pathLst>
              <a:path w="9800590">
                <a:moveTo>
                  <a:pt x="0" y="0"/>
                </a:moveTo>
                <a:lnTo>
                  <a:pt x="9800595" y="1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54530" y="2552700"/>
            <a:ext cx="99428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Focus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relations and interactions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Societal impact evaluation needs to consider both sides in the  relations between research and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society.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main purpose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evaluation should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 improvement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relations, rather than the assessment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funding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one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side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</a:t>
            </a:r>
            <a:r>
              <a:rPr kumimoji="0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relation.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94663" y="3626535"/>
            <a:ext cx="9800590" cy="0"/>
          </a:xfrm>
          <a:custGeom>
            <a:avLst/>
            <a:gdLst/>
            <a:ahLst/>
            <a:cxnLst/>
            <a:rect l="l" t="t" r="r" b="b"/>
            <a:pathLst>
              <a:path w="9800590">
                <a:moveTo>
                  <a:pt x="0" y="0"/>
                </a:moveTo>
                <a:lnTo>
                  <a:pt x="9800595" y="1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16164" y="3881628"/>
            <a:ext cx="100190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60514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Understand the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diversity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purposes </a:t>
            </a:r>
            <a:r>
              <a:rPr kumimoji="0" sz="2000" b="0" i="0" u="none" strike="noStrike" kern="1200" cap="none" spc="2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</a:t>
            </a:r>
            <a:r>
              <a:rPr kumimoji="0" sz="2000" b="0" i="0" u="none" strike="noStrike" kern="120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interactions:	Fields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 have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different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relevance  for </a:t>
            </a:r>
            <a:r>
              <a:rPr kumimoji="0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society,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the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organizations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both sides have specific purposes for</a:t>
            </a:r>
            <a:r>
              <a:rPr kumimoji="0" sz="2000" b="0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interacting.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94663" y="4680496"/>
            <a:ext cx="9800590" cy="0"/>
          </a:xfrm>
          <a:custGeom>
            <a:avLst/>
            <a:gdLst/>
            <a:ahLst/>
            <a:cxnLst/>
            <a:rect l="l" t="t" r="r" b="b"/>
            <a:pathLst>
              <a:path w="9800590">
                <a:moveTo>
                  <a:pt x="0" y="0"/>
                </a:moveTo>
                <a:lnTo>
                  <a:pt x="9800595" y="1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6091" y="1513941"/>
            <a:ext cx="697865" cy="715645"/>
          </a:xfrm>
          <a:custGeom>
            <a:avLst/>
            <a:gdLst/>
            <a:ahLst/>
            <a:cxnLst/>
            <a:rect l="l" t="t" r="r" b="b"/>
            <a:pathLst>
              <a:path w="697865" h="715644">
                <a:moveTo>
                  <a:pt x="0" y="357574"/>
                </a:moveTo>
                <a:lnTo>
                  <a:pt x="3183" y="309053"/>
                </a:lnTo>
                <a:lnTo>
                  <a:pt x="12457" y="262516"/>
                </a:lnTo>
                <a:lnTo>
                  <a:pt x="27406" y="218390"/>
                </a:lnTo>
                <a:lnTo>
                  <a:pt x="47614" y="177099"/>
                </a:lnTo>
                <a:lnTo>
                  <a:pt x="72666" y="139071"/>
                </a:lnTo>
                <a:lnTo>
                  <a:pt x="102146" y="104730"/>
                </a:lnTo>
                <a:lnTo>
                  <a:pt x="135639" y="74504"/>
                </a:lnTo>
                <a:lnTo>
                  <a:pt x="172729" y="48819"/>
                </a:lnTo>
                <a:lnTo>
                  <a:pt x="213001" y="28099"/>
                </a:lnTo>
                <a:lnTo>
                  <a:pt x="256038" y="12772"/>
                </a:lnTo>
                <a:lnTo>
                  <a:pt x="301426" y="3264"/>
                </a:lnTo>
                <a:lnTo>
                  <a:pt x="348750" y="0"/>
                </a:lnTo>
                <a:lnTo>
                  <a:pt x="396073" y="3264"/>
                </a:lnTo>
                <a:lnTo>
                  <a:pt x="441462" y="12772"/>
                </a:lnTo>
                <a:lnTo>
                  <a:pt x="484499" y="28099"/>
                </a:lnTo>
                <a:lnTo>
                  <a:pt x="524771" y="48819"/>
                </a:lnTo>
                <a:lnTo>
                  <a:pt x="561861" y="74504"/>
                </a:lnTo>
                <a:lnTo>
                  <a:pt x="595354" y="104730"/>
                </a:lnTo>
                <a:lnTo>
                  <a:pt x="624834" y="139071"/>
                </a:lnTo>
                <a:lnTo>
                  <a:pt x="649886" y="177099"/>
                </a:lnTo>
                <a:lnTo>
                  <a:pt x="670094" y="218390"/>
                </a:lnTo>
                <a:lnTo>
                  <a:pt x="685043" y="262516"/>
                </a:lnTo>
                <a:lnTo>
                  <a:pt x="694317" y="309053"/>
                </a:lnTo>
                <a:lnTo>
                  <a:pt x="697501" y="357574"/>
                </a:lnTo>
                <a:lnTo>
                  <a:pt x="694317" y="406094"/>
                </a:lnTo>
                <a:lnTo>
                  <a:pt x="685043" y="452631"/>
                </a:lnTo>
                <a:lnTo>
                  <a:pt x="670094" y="496758"/>
                </a:lnTo>
                <a:lnTo>
                  <a:pt x="649886" y="538048"/>
                </a:lnTo>
                <a:lnTo>
                  <a:pt x="624834" y="576077"/>
                </a:lnTo>
                <a:lnTo>
                  <a:pt x="595354" y="610417"/>
                </a:lnTo>
                <a:lnTo>
                  <a:pt x="561861" y="640643"/>
                </a:lnTo>
                <a:lnTo>
                  <a:pt x="524771" y="666329"/>
                </a:lnTo>
                <a:lnTo>
                  <a:pt x="484499" y="687048"/>
                </a:lnTo>
                <a:lnTo>
                  <a:pt x="441462" y="702375"/>
                </a:lnTo>
                <a:lnTo>
                  <a:pt x="396073" y="711884"/>
                </a:lnTo>
                <a:lnTo>
                  <a:pt x="348750" y="715148"/>
                </a:lnTo>
                <a:lnTo>
                  <a:pt x="301426" y="711884"/>
                </a:lnTo>
                <a:lnTo>
                  <a:pt x="256038" y="702375"/>
                </a:lnTo>
                <a:lnTo>
                  <a:pt x="213001" y="687048"/>
                </a:lnTo>
                <a:lnTo>
                  <a:pt x="172729" y="666329"/>
                </a:lnTo>
                <a:lnTo>
                  <a:pt x="135639" y="640643"/>
                </a:lnTo>
                <a:lnTo>
                  <a:pt x="102146" y="610417"/>
                </a:lnTo>
                <a:lnTo>
                  <a:pt x="72666" y="576077"/>
                </a:lnTo>
                <a:lnTo>
                  <a:pt x="47614" y="538048"/>
                </a:lnTo>
                <a:lnTo>
                  <a:pt x="27406" y="496758"/>
                </a:lnTo>
                <a:lnTo>
                  <a:pt x="12457" y="452631"/>
                </a:lnTo>
                <a:lnTo>
                  <a:pt x="3183" y="406094"/>
                </a:lnTo>
                <a:lnTo>
                  <a:pt x="0" y="357574"/>
                </a:lnTo>
                <a:close/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7367" y="1725675"/>
            <a:ext cx="2349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25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6091" y="2665196"/>
            <a:ext cx="697865" cy="715645"/>
          </a:xfrm>
          <a:custGeom>
            <a:avLst/>
            <a:gdLst/>
            <a:ahLst/>
            <a:cxnLst/>
            <a:rect l="l" t="t" r="r" b="b"/>
            <a:pathLst>
              <a:path w="697865" h="715645">
                <a:moveTo>
                  <a:pt x="0" y="357574"/>
                </a:moveTo>
                <a:lnTo>
                  <a:pt x="3183" y="309053"/>
                </a:lnTo>
                <a:lnTo>
                  <a:pt x="12457" y="262516"/>
                </a:lnTo>
                <a:lnTo>
                  <a:pt x="27406" y="218390"/>
                </a:lnTo>
                <a:lnTo>
                  <a:pt x="47614" y="177099"/>
                </a:lnTo>
                <a:lnTo>
                  <a:pt x="72666" y="139071"/>
                </a:lnTo>
                <a:lnTo>
                  <a:pt x="102146" y="104730"/>
                </a:lnTo>
                <a:lnTo>
                  <a:pt x="135639" y="74504"/>
                </a:lnTo>
                <a:lnTo>
                  <a:pt x="172729" y="48819"/>
                </a:lnTo>
                <a:lnTo>
                  <a:pt x="213001" y="28099"/>
                </a:lnTo>
                <a:lnTo>
                  <a:pt x="256038" y="12772"/>
                </a:lnTo>
                <a:lnTo>
                  <a:pt x="301426" y="3264"/>
                </a:lnTo>
                <a:lnTo>
                  <a:pt x="348750" y="0"/>
                </a:lnTo>
                <a:lnTo>
                  <a:pt x="396073" y="3264"/>
                </a:lnTo>
                <a:lnTo>
                  <a:pt x="441462" y="12772"/>
                </a:lnTo>
                <a:lnTo>
                  <a:pt x="484499" y="28099"/>
                </a:lnTo>
                <a:lnTo>
                  <a:pt x="524771" y="48819"/>
                </a:lnTo>
                <a:lnTo>
                  <a:pt x="561861" y="74504"/>
                </a:lnTo>
                <a:lnTo>
                  <a:pt x="595354" y="104730"/>
                </a:lnTo>
                <a:lnTo>
                  <a:pt x="624834" y="139071"/>
                </a:lnTo>
                <a:lnTo>
                  <a:pt x="649886" y="177099"/>
                </a:lnTo>
                <a:lnTo>
                  <a:pt x="670094" y="218390"/>
                </a:lnTo>
                <a:lnTo>
                  <a:pt x="685043" y="262516"/>
                </a:lnTo>
                <a:lnTo>
                  <a:pt x="694317" y="309053"/>
                </a:lnTo>
                <a:lnTo>
                  <a:pt x="697501" y="357574"/>
                </a:lnTo>
                <a:lnTo>
                  <a:pt x="694317" y="406094"/>
                </a:lnTo>
                <a:lnTo>
                  <a:pt x="685043" y="452631"/>
                </a:lnTo>
                <a:lnTo>
                  <a:pt x="670094" y="496758"/>
                </a:lnTo>
                <a:lnTo>
                  <a:pt x="649886" y="538048"/>
                </a:lnTo>
                <a:lnTo>
                  <a:pt x="624834" y="576077"/>
                </a:lnTo>
                <a:lnTo>
                  <a:pt x="595354" y="610417"/>
                </a:lnTo>
                <a:lnTo>
                  <a:pt x="561861" y="640643"/>
                </a:lnTo>
                <a:lnTo>
                  <a:pt x="524771" y="666329"/>
                </a:lnTo>
                <a:lnTo>
                  <a:pt x="484499" y="687048"/>
                </a:lnTo>
                <a:lnTo>
                  <a:pt x="441462" y="702375"/>
                </a:lnTo>
                <a:lnTo>
                  <a:pt x="396073" y="711884"/>
                </a:lnTo>
                <a:lnTo>
                  <a:pt x="348750" y="715148"/>
                </a:lnTo>
                <a:lnTo>
                  <a:pt x="301426" y="711884"/>
                </a:lnTo>
                <a:lnTo>
                  <a:pt x="256038" y="702375"/>
                </a:lnTo>
                <a:lnTo>
                  <a:pt x="213001" y="687048"/>
                </a:lnTo>
                <a:lnTo>
                  <a:pt x="172729" y="666329"/>
                </a:lnTo>
                <a:lnTo>
                  <a:pt x="135639" y="640643"/>
                </a:lnTo>
                <a:lnTo>
                  <a:pt x="102146" y="610417"/>
                </a:lnTo>
                <a:lnTo>
                  <a:pt x="72666" y="576077"/>
                </a:lnTo>
                <a:lnTo>
                  <a:pt x="47614" y="538048"/>
                </a:lnTo>
                <a:lnTo>
                  <a:pt x="27406" y="496758"/>
                </a:lnTo>
                <a:lnTo>
                  <a:pt x="12457" y="452631"/>
                </a:lnTo>
                <a:lnTo>
                  <a:pt x="3183" y="406094"/>
                </a:lnTo>
                <a:lnTo>
                  <a:pt x="0" y="357574"/>
                </a:lnTo>
                <a:close/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7367" y="2874771"/>
            <a:ext cx="2349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25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6091" y="3846207"/>
            <a:ext cx="697865" cy="715645"/>
          </a:xfrm>
          <a:custGeom>
            <a:avLst/>
            <a:gdLst/>
            <a:ahLst/>
            <a:cxnLst/>
            <a:rect l="l" t="t" r="r" b="b"/>
            <a:pathLst>
              <a:path w="697865" h="715645">
                <a:moveTo>
                  <a:pt x="0" y="357574"/>
                </a:moveTo>
                <a:lnTo>
                  <a:pt x="3183" y="309053"/>
                </a:lnTo>
                <a:lnTo>
                  <a:pt x="12457" y="262516"/>
                </a:lnTo>
                <a:lnTo>
                  <a:pt x="27406" y="218390"/>
                </a:lnTo>
                <a:lnTo>
                  <a:pt x="47614" y="177099"/>
                </a:lnTo>
                <a:lnTo>
                  <a:pt x="72666" y="139071"/>
                </a:lnTo>
                <a:lnTo>
                  <a:pt x="102146" y="104730"/>
                </a:lnTo>
                <a:lnTo>
                  <a:pt x="135639" y="74504"/>
                </a:lnTo>
                <a:lnTo>
                  <a:pt x="172729" y="48819"/>
                </a:lnTo>
                <a:lnTo>
                  <a:pt x="213001" y="28099"/>
                </a:lnTo>
                <a:lnTo>
                  <a:pt x="256038" y="12772"/>
                </a:lnTo>
                <a:lnTo>
                  <a:pt x="301426" y="3264"/>
                </a:lnTo>
                <a:lnTo>
                  <a:pt x="348750" y="0"/>
                </a:lnTo>
                <a:lnTo>
                  <a:pt x="396073" y="3264"/>
                </a:lnTo>
                <a:lnTo>
                  <a:pt x="441462" y="12772"/>
                </a:lnTo>
                <a:lnTo>
                  <a:pt x="484499" y="28099"/>
                </a:lnTo>
                <a:lnTo>
                  <a:pt x="524771" y="48819"/>
                </a:lnTo>
                <a:lnTo>
                  <a:pt x="561861" y="74504"/>
                </a:lnTo>
                <a:lnTo>
                  <a:pt x="595354" y="104730"/>
                </a:lnTo>
                <a:lnTo>
                  <a:pt x="624834" y="139071"/>
                </a:lnTo>
                <a:lnTo>
                  <a:pt x="649886" y="177099"/>
                </a:lnTo>
                <a:lnTo>
                  <a:pt x="670094" y="218390"/>
                </a:lnTo>
                <a:lnTo>
                  <a:pt x="685043" y="262516"/>
                </a:lnTo>
                <a:lnTo>
                  <a:pt x="694317" y="309053"/>
                </a:lnTo>
                <a:lnTo>
                  <a:pt x="697501" y="357574"/>
                </a:lnTo>
                <a:lnTo>
                  <a:pt x="694317" y="406094"/>
                </a:lnTo>
                <a:lnTo>
                  <a:pt x="685043" y="452631"/>
                </a:lnTo>
                <a:lnTo>
                  <a:pt x="670094" y="496758"/>
                </a:lnTo>
                <a:lnTo>
                  <a:pt x="649886" y="538048"/>
                </a:lnTo>
                <a:lnTo>
                  <a:pt x="624834" y="576077"/>
                </a:lnTo>
                <a:lnTo>
                  <a:pt x="595354" y="610417"/>
                </a:lnTo>
                <a:lnTo>
                  <a:pt x="561861" y="640643"/>
                </a:lnTo>
                <a:lnTo>
                  <a:pt x="524771" y="666329"/>
                </a:lnTo>
                <a:lnTo>
                  <a:pt x="484499" y="687048"/>
                </a:lnTo>
                <a:lnTo>
                  <a:pt x="441462" y="702375"/>
                </a:lnTo>
                <a:lnTo>
                  <a:pt x="396073" y="711884"/>
                </a:lnTo>
                <a:lnTo>
                  <a:pt x="348750" y="715148"/>
                </a:lnTo>
                <a:lnTo>
                  <a:pt x="301426" y="711884"/>
                </a:lnTo>
                <a:lnTo>
                  <a:pt x="256038" y="702375"/>
                </a:lnTo>
                <a:lnTo>
                  <a:pt x="213001" y="687048"/>
                </a:lnTo>
                <a:lnTo>
                  <a:pt x="172729" y="666329"/>
                </a:lnTo>
                <a:lnTo>
                  <a:pt x="135639" y="640643"/>
                </a:lnTo>
                <a:lnTo>
                  <a:pt x="102146" y="610417"/>
                </a:lnTo>
                <a:lnTo>
                  <a:pt x="72666" y="576077"/>
                </a:lnTo>
                <a:lnTo>
                  <a:pt x="47614" y="538048"/>
                </a:lnTo>
                <a:lnTo>
                  <a:pt x="27406" y="496758"/>
                </a:lnTo>
                <a:lnTo>
                  <a:pt x="12457" y="452631"/>
                </a:lnTo>
                <a:lnTo>
                  <a:pt x="3183" y="406094"/>
                </a:lnTo>
                <a:lnTo>
                  <a:pt x="0" y="357574"/>
                </a:lnTo>
                <a:close/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7367" y="4057395"/>
            <a:ext cx="2349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25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</a:t>
            </a: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3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6091" y="5254244"/>
            <a:ext cx="697865" cy="715645"/>
          </a:xfrm>
          <a:custGeom>
            <a:avLst/>
            <a:gdLst/>
            <a:ahLst/>
            <a:cxnLst/>
            <a:rect l="l" t="t" r="r" b="b"/>
            <a:pathLst>
              <a:path w="697865" h="715645">
                <a:moveTo>
                  <a:pt x="0" y="357574"/>
                </a:moveTo>
                <a:lnTo>
                  <a:pt x="3183" y="309053"/>
                </a:lnTo>
                <a:lnTo>
                  <a:pt x="12457" y="262516"/>
                </a:lnTo>
                <a:lnTo>
                  <a:pt x="27406" y="218390"/>
                </a:lnTo>
                <a:lnTo>
                  <a:pt x="47614" y="177099"/>
                </a:lnTo>
                <a:lnTo>
                  <a:pt x="72666" y="139071"/>
                </a:lnTo>
                <a:lnTo>
                  <a:pt x="102146" y="104730"/>
                </a:lnTo>
                <a:lnTo>
                  <a:pt x="135639" y="74504"/>
                </a:lnTo>
                <a:lnTo>
                  <a:pt x="172729" y="48819"/>
                </a:lnTo>
                <a:lnTo>
                  <a:pt x="213001" y="28099"/>
                </a:lnTo>
                <a:lnTo>
                  <a:pt x="256038" y="12772"/>
                </a:lnTo>
                <a:lnTo>
                  <a:pt x="301426" y="3264"/>
                </a:lnTo>
                <a:lnTo>
                  <a:pt x="348750" y="0"/>
                </a:lnTo>
                <a:lnTo>
                  <a:pt x="396073" y="3264"/>
                </a:lnTo>
                <a:lnTo>
                  <a:pt x="441462" y="12772"/>
                </a:lnTo>
                <a:lnTo>
                  <a:pt x="484499" y="28099"/>
                </a:lnTo>
                <a:lnTo>
                  <a:pt x="524771" y="48819"/>
                </a:lnTo>
                <a:lnTo>
                  <a:pt x="561861" y="74504"/>
                </a:lnTo>
                <a:lnTo>
                  <a:pt x="595354" y="104730"/>
                </a:lnTo>
                <a:lnTo>
                  <a:pt x="624834" y="139071"/>
                </a:lnTo>
                <a:lnTo>
                  <a:pt x="649886" y="177099"/>
                </a:lnTo>
                <a:lnTo>
                  <a:pt x="670094" y="218390"/>
                </a:lnTo>
                <a:lnTo>
                  <a:pt x="685043" y="262516"/>
                </a:lnTo>
                <a:lnTo>
                  <a:pt x="694317" y="309053"/>
                </a:lnTo>
                <a:lnTo>
                  <a:pt x="697501" y="357574"/>
                </a:lnTo>
                <a:lnTo>
                  <a:pt x="694317" y="406094"/>
                </a:lnTo>
                <a:lnTo>
                  <a:pt x="685043" y="452631"/>
                </a:lnTo>
                <a:lnTo>
                  <a:pt x="670094" y="496758"/>
                </a:lnTo>
                <a:lnTo>
                  <a:pt x="649886" y="538048"/>
                </a:lnTo>
                <a:lnTo>
                  <a:pt x="624834" y="576077"/>
                </a:lnTo>
                <a:lnTo>
                  <a:pt x="595354" y="610417"/>
                </a:lnTo>
                <a:lnTo>
                  <a:pt x="561861" y="640643"/>
                </a:lnTo>
                <a:lnTo>
                  <a:pt x="524771" y="666329"/>
                </a:lnTo>
                <a:lnTo>
                  <a:pt x="484499" y="687048"/>
                </a:lnTo>
                <a:lnTo>
                  <a:pt x="441462" y="702375"/>
                </a:lnTo>
                <a:lnTo>
                  <a:pt x="396073" y="711884"/>
                </a:lnTo>
                <a:lnTo>
                  <a:pt x="348750" y="715148"/>
                </a:lnTo>
                <a:lnTo>
                  <a:pt x="301426" y="711884"/>
                </a:lnTo>
                <a:lnTo>
                  <a:pt x="256038" y="702375"/>
                </a:lnTo>
                <a:lnTo>
                  <a:pt x="213001" y="687048"/>
                </a:lnTo>
                <a:lnTo>
                  <a:pt x="172729" y="666329"/>
                </a:lnTo>
                <a:lnTo>
                  <a:pt x="135639" y="640643"/>
                </a:lnTo>
                <a:lnTo>
                  <a:pt x="102146" y="610417"/>
                </a:lnTo>
                <a:lnTo>
                  <a:pt x="72666" y="576077"/>
                </a:lnTo>
                <a:lnTo>
                  <a:pt x="47614" y="538048"/>
                </a:lnTo>
                <a:lnTo>
                  <a:pt x="27406" y="496758"/>
                </a:lnTo>
                <a:lnTo>
                  <a:pt x="12457" y="452631"/>
                </a:lnTo>
                <a:lnTo>
                  <a:pt x="3183" y="406094"/>
                </a:lnTo>
                <a:lnTo>
                  <a:pt x="0" y="357574"/>
                </a:lnTo>
                <a:close/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8954" y="5465571"/>
            <a:ext cx="2317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1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16164" y="4924044"/>
            <a:ext cx="1001903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Apply an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organizational-level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perspective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organizational-level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 may focus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how 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well the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systematic interaction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is taken care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 the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strategies,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infrastructures, management,  incentives and rewards, and daily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life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organizations.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organizational-level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perspective  may also better serve the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implementation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follow-up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of 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formative societal impact</a:t>
            </a:r>
            <a:r>
              <a:rPr kumimoji="0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94663" y="6375609"/>
            <a:ext cx="9719310" cy="0"/>
          </a:xfrm>
          <a:custGeom>
            <a:avLst/>
            <a:gdLst/>
            <a:ahLst/>
            <a:cxnLst/>
            <a:rect l="l" t="t" r="r" b="b"/>
            <a:pathLst>
              <a:path w="9719310">
                <a:moveTo>
                  <a:pt x="0" y="0"/>
                </a:moveTo>
                <a:lnTo>
                  <a:pt x="9719035" y="1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7593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1053" y="368300"/>
            <a:ext cx="4189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Questions </a:t>
            </a:r>
            <a:r>
              <a:rPr sz="2400" dirty="0"/>
              <a:t>for </a:t>
            </a:r>
            <a:r>
              <a:rPr sz="2400" spc="-5" dirty="0"/>
              <a:t>further</a:t>
            </a:r>
            <a:r>
              <a:rPr sz="2400" spc="-100" dirty="0"/>
              <a:t> </a:t>
            </a:r>
            <a:r>
              <a:rPr sz="2400" spc="-5" dirty="0"/>
              <a:t>discussion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412430" y="1506727"/>
            <a:ext cx="9927590" cy="10801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9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What is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‘representative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work’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? How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set clear criteria </a:t>
            </a:r>
            <a:r>
              <a:rPr kumimoji="0" sz="21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select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and </a:t>
            </a:r>
            <a:r>
              <a:rPr kumimoji="0" sz="21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evaluate 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representative publications?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How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reflect the principles of new research policy in these  criteria, for example, local relevance and societal impact?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5572" y="2795854"/>
            <a:ext cx="10048875" cy="0"/>
          </a:xfrm>
          <a:custGeom>
            <a:avLst/>
            <a:gdLst/>
            <a:ahLst/>
            <a:cxnLst/>
            <a:rect l="l" t="t" r="r" b="b"/>
            <a:pathLst>
              <a:path w="10048875">
                <a:moveTo>
                  <a:pt x="0" y="0"/>
                </a:moveTo>
                <a:lnTo>
                  <a:pt x="10048605" y="1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2430" y="2890520"/>
            <a:ext cx="9975850" cy="739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1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the departmental level,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should we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only focus on </a:t>
            </a:r>
            <a:r>
              <a:rPr kumimoji="0" sz="2100" b="0" i="1" u="none" strike="noStrike" kern="120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representative </a:t>
            </a:r>
            <a:r>
              <a:rPr kumimoji="0" sz="2100" b="0" i="1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work </a:t>
            </a:r>
            <a:r>
              <a:rPr kumimoji="0" sz="21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(e.g.,40 publications  in </a:t>
            </a:r>
            <a:r>
              <a:rPr kumimoji="0" sz="2100" b="0" i="1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China)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or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should we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take care of </a:t>
            </a:r>
            <a:r>
              <a:rPr kumimoji="0" sz="21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all the </a:t>
            </a:r>
            <a:r>
              <a:rPr kumimoji="0" sz="2100" b="0" i="1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research</a:t>
            </a:r>
            <a:r>
              <a:rPr kumimoji="0" sz="2100" b="0" i="1" u="none" strike="noStrike" kern="1200" cap="none" spc="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outcomes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?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5572" y="3828554"/>
            <a:ext cx="10048875" cy="0"/>
          </a:xfrm>
          <a:custGeom>
            <a:avLst/>
            <a:gdLst/>
            <a:ahLst/>
            <a:cxnLst/>
            <a:rect l="l" t="t" r="r" b="b"/>
            <a:pathLst>
              <a:path w="10048875">
                <a:moveTo>
                  <a:pt x="0" y="0"/>
                </a:moveTo>
                <a:lnTo>
                  <a:pt x="10048605" y="1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3098" y="3972560"/>
            <a:ext cx="10052050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05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9455" algn="l"/>
                <a:tab pos="1291590" algn="l"/>
                <a:tab pos="2310130" algn="l"/>
                <a:tab pos="3623310" algn="l"/>
                <a:tab pos="5293995" algn="l"/>
                <a:tab pos="5749290" algn="l"/>
                <a:tab pos="6633845" algn="l"/>
                <a:tab pos="6969759" algn="l"/>
                <a:tab pos="7897495" algn="l"/>
                <a:tab pos="8352155" algn="l"/>
                <a:tab pos="9370695" algn="l"/>
              </a:tabLst>
              <a:defRPr/>
            </a:pP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	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	re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ea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rch	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ss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ss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nt	infr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tru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tur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	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re	n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ee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	to	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upport	the	re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ea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rch	poli</a:t>
            </a:r>
            <a:r>
              <a:rPr kumimoji="0" sz="2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  reforms, for example, ‘representative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work’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evaluation, and societal impact</a:t>
            </a:r>
            <a:r>
              <a:rPr kumimoji="0" sz="21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evaluation?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55572" y="4861255"/>
            <a:ext cx="10048875" cy="0"/>
          </a:xfrm>
          <a:custGeom>
            <a:avLst/>
            <a:gdLst/>
            <a:ahLst/>
            <a:cxnLst/>
            <a:rect l="l" t="t" r="r" b="b"/>
            <a:pathLst>
              <a:path w="10048875">
                <a:moveTo>
                  <a:pt x="0" y="0"/>
                </a:moveTo>
                <a:lnTo>
                  <a:pt x="10048605" y="1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2493" y="1556461"/>
            <a:ext cx="715645" cy="715645"/>
          </a:xfrm>
          <a:custGeom>
            <a:avLst/>
            <a:gdLst/>
            <a:ahLst/>
            <a:cxnLst/>
            <a:rect l="l" t="t" r="r" b="b"/>
            <a:pathLst>
              <a:path w="715644" h="715644">
                <a:moveTo>
                  <a:pt x="0" y="357574"/>
                </a:moveTo>
                <a:lnTo>
                  <a:pt x="3264" y="309053"/>
                </a:lnTo>
                <a:lnTo>
                  <a:pt x="12772" y="262516"/>
                </a:lnTo>
                <a:lnTo>
                  <a:pt x="28100" y="218390"/>
                </a:lnTo>
                <a:lnTo>
                  <a:pt x="48819" y="177099"/>
                </a:lnTo>
                <a:lnTo>
                  <a:pt x="74505" y="139071"/>
                </a:lnTo>
                <a:lnTo>
                  <a:pt x="104731" y="104730"/>
                </a:lnTo>
                <a:lnTo>
                  <a:pt x="139071" y="74504"/>
                </a:lnTo>
                <a:lnTo>
                  <a:pt x="177100" y="48819"/>
                </a:lnTo>
                <a:lnTo>
                  <a:pt x="218390" y="28099"/>
                </a:lnTo>
                <a:lnTo>
                  <a:pt x="262517" y="12772"/>
                </a:lnTo>
                <a:lnTo>
                  <a:pt x="309054" y="3264"/>
                </a:lnTo>
                <a:lnTo>
                  <a:pt x="357575" y="0"/>
                </a:lnTo>
                <a:lnTo>
                  <a:pt x="406095" y="3264"/>
                </a:lnTo>
                <a:lnTo>
                  <a:pt x="452632" y="12772"/>
                </a:lnTo>
                <a:lnTo>
                  <a:pt x="496759" y="28099"/>
                </a:lnTo>
                <a:lnTo>
                  <a:pt x="538050" y="48819"/>
                </a:lnTo>
                <a:lnTo>
                  <a:pt x="576078" y="74504"/>
                </a:lnTo>
                <a:lnTo>
                  <a:pt x="610418" y="104730"/>
                </a:lnTo>
                <a:lnTo>
                  <a:pt x="640645" y="139071"/>
                </a:lnTo>
                <a:lnTo>
                  <a:pt x="666330" y="177099"/>
                </a:lnTo>
                <a:lnTo>
                  <a:pt x="687050" y="218390"/>
                </a:lnTo>
                <a:lnTo>
                  <a:pt x="702377" y="262516"/>
                </a:lnTo>
                <a:lnTo>
                  <a:pt x="711886" y="309053"/>
                </a:lnTo>
                <a:lnTo>
                  <a:pt x="715150" y="357574"/>
                </a:lnTo>
                <a:lnTo>
                  <a:pt x="711886" y="406094"/>
                </a:lnTo>
                <a:lnTo>
                  <a:pt x="702377" y="452631"/>
                </a:lnTo>
                <a:lnTo>
                  <a:pt x="687050" y="496758"/>
                </a:lnTo>
                <a:lnTo>
                  <a:pt x="666330" y="538048"/>
                </a:lnTo>
                <a:lnTo>
                  <a:pt x="640645" y="576077"/>
                </a:lnTo>
                <a:lnTo>
                  <a:pt x="610418" y="610417"/>
                </a:lnTo>
                <a:lnTo>
                  <a:pt x="576078" y="640643"/>
                </a:lnTo>
                <a:lnTo>
                  <a:pt x="538050" y="666329"/>
                </a:lnTo>
                <a:lnTo>
                  <a:pt x="496759" y="687048"/>
                </a:lnTo>
                <a:lnTo>
                  <a:pt x="452632" y="702375"/>
                </a:lnTo>
                <a:lnTo>
                  <a:pt x="406095" y="711884"/>
                </a:lnTo>
                <a:lnTo>
                  <a:pt x="357575" y="715148"/>
                </a:lnTo>
                <a:lnTo>
                  <a:pt x="309054" y="711884"/>
                </a:lnTo>
                <a:lnTo>
                  <a:pt x="262517" y="702375"/>
                </a:lnTo>
                <a:lnTo>
                  <a:pt x="218390" y="687048"/>
                </a:lnTo>
                <a:lnTo>
                  <a:pt x="177100" y="666329"/>
                </a:lnTo>
                <a:lnTo>
                  <a:pt x="139071" y="640643"/>
                </a:lnTo>
                <a:lnTo>
                  <a:pt x="104731" y="610417"/>
                </a:lnTo>
                <a:lnTo>
                  <a:pt x="74505" y="576077"/>
                </a:lnTo>
                <a:lnTo>
                  <a:pt x="48819" y="538048"/>
                </a:lnTo>
                <a:lnTo>
                  <a:pt x="28100" y="496758"/>
                </a:lnTo>
                <a:lnTo>
                  <a:pt x="12772" y="452631"/>
                </a:lnTo>
                <a:lnTo>
                  <a:pt x="3264" y="406094"/>
                </a:lnTo>
                <a:lnTo>
                  <a:pt x="0" y="357574"/>
                </a:lnTo>
                <a:close/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2591" y="1765299"/>
            <a:ext cx="2349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1200" cap="none" spc="25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1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2493" y="2835313"/>
            <a:ext cx="715645" cy="715645"/>
          </a:xfrm>
          <a:custGeom>
            <a:avLst/>
            <a:gdLst/>
            <a:ahLst/>
            <a:cxnLst/>
            <a:rect l="l" t="t" r="r" b="b"/>
            <a:pathLst>
              <a:path w="715644" h="715645">
                <a:moveTo>
                  <a:pt x="0" y="357574"/>
                </a:moveTo>
                <a:lnTo>
                  <a:pt x="3264" y="309053"/>
                </a:lnTo>
                <a:lnTo>
                  <a:pt x="12772" y="262516"/>
                </a:lnTo>
                <a:lnTo>
                  <a:pt x="28100" y="218390"/>
                </a:lnTo>
                <a:lnTo>
                  <a:pt x="48819" y="177099"/>
                </a:lnTo>
                <a:lnTo>
                  <a:pt x="74505" y="139071"/>
                </a:lnTo>
                <a:lnTo>
                  <a:pt x="104731" y="104730"/>
                </a:lnTo>
                <a:lnTo>
                  <a:pt x="139071" y="74504"/>
                </a:lnTo>
                <a:lnTo>
                  <a:pt x="177100" y="48819"/>
                </a:lnTo>
                <a:lnTo>
                  <a:pt x="218390" y="28099"/>
                </a:lnTo>
                <a:lnTo>
                  <a:pt x="262517" y="12772"/>
                </a:lnTo>
                <a:lnTo>
                  <a:pt x="309054" y="3264"/>
                </a:lnTo>
                <a:lnTo>
                  <a:pt x="357575" y="0"/>
                </a:lnTo>
                <a:lnTo>
                  <a:pt x="406095" y="3264"/>
                </a:lnTo>
                <a:lnTo>
                  <a:pt x="452632" y="12772"/>
                </a:lnTo>
                <a:lnTo>
                  <a:pt x="496759" y="28099"/>
                </a:lnTo>
                <a:lnTo>
                  <a:pt x="538050" y="48819"/>
                </a:lnTo>
                <a:lnTo>
                  <a:pt x="576078" y="74504"/>
                </a:lnTo>
                <a:lnTo>
                  <a:pt x="610418" y="104730"/>
                </a:lnTo>
                <a:lnTo>
                  <a:pt x="640645" y="139071"/>
                </a:lnTo>
                <a:lnTo>
                  <a:pt x="666330" y="177099"/>
                </a:lnTo>
                <a:lnTo>
                  <a:pt x="687050" y="218390"/>
                </a:lnTo>
                <a:lnTo>
                  <a:pt x="702377" y="262516"/>
                </a:lnTo>
                <a:lnTo>
                  <a:pt x="711886" y="309053"/>
                </a:lnTo>
                <a:lnTo>
                  <a:pt x="715150" y="357574"/>
                </a:lnTo>
                <a:lnTo>
                  <a:pt x="711886" y="406094"/>
                </a:lnTo>
                <a:lnTo>
                  <a:pt x="702377" y="452631"/>
                </a:lnTo>
                <a:lnTo>
                  <a:pt x="687050" y="496758"/>
                </a:lnTo>
                <a:lnTo>
                  <a:pt x="666330" y="538048"/>
                </a:lnTo>
                <a:lnTo>
                  <a:pt x="640645" y="576077"/>
                </a:lnTo>
                <a:lnTo>
                  <a:pt x="610418" y="610417"/>
                </a:lnTo>
                <a:lnTo>
                  <a:pt x="576078" y="640643"/>
                </a:lnTo>
                <a:lnTo>
                  <a:pt x="538050" y="666329"/>
                </a:lnTo>
                <a:lnTo>
                  <a:pt x="496759" y="687048"/>
                </a:lnTo>
                <a:lnTo>
                  <a:pt x="452632" y="702375"/>
                </a:lnTo>
                <a:lnTo>
                  <a:pt x="406095" y="711884"/>
                </a:lnTo>
                <a:lnTo>
                  <a:pt x="357575" y="715148"/>
                </a:lnTo>
                <a:lnTo>
                  <a:pt x="309054" y="711884"/>
                </a:lnTo>
                <a:lnTo>
                  <a:pt x="262517" y="702375"/>
                </a:lnTo>
                <a:lnTo>
                  <a:pt x="218390" y="687048"/>
                </a:lnTo>
                <a:lnTo>
                  <a:pt x="177100" y="666329"/>
                </a:lnTo>
                <a:lnTo>
                  <a:pt x="139071" y="640643"/>
                </a:lnTo>
                <a:lnTo>
                  <a:pt x="104731" y="610417"/>
                </a:lnTo>
                <a:lnTo>
                  <a:pt x="74505" y="576077"/>
                </a:lnTo>
                <a:lnTo>
                  <a:pt x="48819" y="538048"/>
                </a:lnTo>
                <a:lnTo>
                  <a:pt x="28100" y="496758"/>
                </a:lnTo>
                <a:lnTo>
                  <a:pt x="12772" y="452631"/>
                </a:lnTo>
                <a:lnTo>
                  <a:pt x="3264" y="406094"/>
                </a:lnTo>
                <a:lnTo>
                  <a:pt x="0" y="357574"/>
                </a:lnTo>
                <a:close/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591" y="3045459"/>
            <a:ext cx="2349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1200" cap="none" spc="25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2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2493" y="4026966"/>
            <a:ext cx="715645" cy="715645"/>
          </a:xfrm>
          <a:custGeom>
            <a:avLst/>
            <a:gdLst/>
            <a:ahLst/>
            <a:cxnLst/>
            <a:rect l="l" t="t" r="r" b="b"/>
            <a:pathLst>
              <a:path w="715644" h="715645">
                <a:moveTo>
                  <a:pt x="0" y="357574"/>
                </a:moveTo>
                <a:lnTo>
                  <a:pt x="3264" y="309053"/>
                </a:lnTo>
                <a:lnTo>
                  <a:pt x="12772" y="262516"/>
                </a:lnTo>
                <a:lnTo>
                  <a:pt x="28100" y="218390"/>
                </a:lnTo>
                <a:lnTo>
                  <a:pt x="48819" y="177099"/>
                </a:lnTo>
                <a:lnTo>
                  <a:pt x="74505" y="139071"/>
                </a:lnTo>
                <a:lnTo>
                  <a:pt x="104731" y="104730"/>
                </a:lnTo>
                <a:lnTo>
                  <a:pt x="139071" y="74504"/>
                </a:lnTo>
                <a:lnTo>
                  <a:pt x="177100" y="48819"/>
                </a:lnTo>
                <a:lnTo>
                  <a:pt x="218390" y="28099"/>
                </a:lnTo>
                <a:lnTo>
                  <a:pt x="262517" y="12772"/>
                </a:lnTo>
                <a:lnTo>
                  <a:pt x="309054" y="3264"/>
                </a:lnTo>
                <a:lnTo>
                  <a:pt x="357575" y="0"/>
                </a:lnTo>
                <a:lnTo>
                  <a:pt x="406095" y="3264"/>
                </a:lnTo>
                <a:lnTo>
                  <a:pt x="452632" y="12772"/>
                </a:lnTo>
                <a:lnTo>
                  <a:pt x="496759" y="28099"/>
                </a:lnTo>
                <a:lnTo>
                  <a:pt x="538050" y="48819"/>
                </a:lnTo>
                <a:lnTo>
                  <a:pt x="576078" y="74504"/>
                </a:lnTo>
                <a:lnTo>
                  <a:pt x="610418" y="104730"/>
                </a:lnTo>
                <a:lnTo>
                  <a:pt x="640645" y="139071"/>
                </a:lnTo>
                <a:lnTo>
                  <a:pt x="666330" y="177099"/>
                </a:lnTo>
                <a:lnTo>
                  <a:pt x="687050" y="218390"/>
                </a:lnTo>
                <a:lnTo>
                  <a:pt x="702377" y="262516"/>
                </a:lnTo>
                <a:lnTo>
                  <a:pt x="711886" y="309053"/>
                </a:lnTo>
                <a:lnTo>
                  <a:pt x="715150" y="357574"/>
                </a:lnTo>
                <a:lnTo>
                  <a:pt x="711886" y="406094"/>
                </a:lnTo>
                <a:lnTo>
                  <a:pt x="702377" y="452631"/>
                </a:lnTo>
                <a:lnTo>
                  <a:pt x="687050" y="496758"/>
                </a:lnTo>
                <a:lnTo>
                  <a:pt x="666330" y="538048"/>
                </a:lnTo>
                <a:lnTo>
                  <a:pt x="640645" y="576077"/>
                </a:lnTo>
                <a:lnTo>
                  <a:pt x="610418" y="610417"/>
                </a:lnTo>
                <a:lnTo>
                  <a:pt x="576078" y="640643"/>
                </a:lnTo>
                <a:lnTo>
                  <a:pt x="538050" y="666329"/>
                </a:lnTo>
                <a:lnTo>
                  <a:pt x="496759" y="687048"/>
                </a:lnTo>
                <a:lnTo>
                  <a:pt x="452632" y="702375"/>
                </a:lnTo>
                <a:lnTo>
                  <a:pt x="406095" y="711884"/>
                </a:lnTo>
                <a:lnTo>
                  <a:pt x="357575" y="715148"/>
                </a:lnTo>
                <a:lnTo>
                  <a:pt x="309054" y="711884"/>
                </a:lnTo>
                <a:lnTo>
                  <a:pt x="262517" y="702375"/>
                </a:lnTo>
                <a:lnTo>
                  <a:pt x="218390" y="687048"/>
                </a:lnTo>
                <a:lnTo>
                  <a:pt x="177100" y="666329"/>
                </a:lnTo>
                <a:lnTo>
                  <a:pt x="139071" y="640643"/>
                </a:lnTo>
                <a:lnTo>
                  <a:pt x="104731" y="610417"/>
                </a:lnTo>
                <a:lnTo>
                  <a:pt x="74505" y="576077"/>
                </a:lnTo>
                <a:lnTo>
                  <a:pt x="48819" y="538048"/>
                </a:lnTo>
                <a:lnTo>
                  <a:pt x="28100" y="496758"/>
                </a:lnTo>
                <a:lnTo>
                  <a:pt x="12772" y="452631"/>
                </a:lnTo>
                <a:lnTo>
                  <a:pt x="3264" y="406094"/>
                </a:lnTo>
                <a:lnTo>
                  <a:pt x="0" y="357574"/>
                </a:lnTo>
                <a:close/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591" y="4237227"/>
            <a:ext cx="2349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1200" cap="none" spc="25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</a:t>
            </a: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3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2493" y="5222354"/>
            <a:ext cx="715645" cy="715645"/>
          </a:xfrm>
          <a:custGeom>
            <a:avLst/>
            <a:gdLst/>
            <a:ahLst/>
            <a:cxnLst/>
            <a:rect l="l" t="t" r="r" b="b"/>
            <a:pathLst>
              <a:path w="715644" h="715645">
                <a:moveTo>
                  <a:pt x="0" y="357574"/>
                </a:moveTo>
                <a:lnTo>
                  <a:pt x="3264" y="309053"/>
                </a:lnTo>
                <a:lnTo>
                  <a:pt x="12772" y="262516"/>
                </a:lnTo>
                <a:lnTo>
                  <a:pt x="28100" y="218390"/>
                </a:lnTo>
                <a:lnTo>
                  <a:pt x="48819" y="177099"/>
                </a:lnTo>
                <a:lnTo>
                  <a:pt x="74505" y="139071"/>
                </a:lnTo>
                <a:lnTo>
                  <a:pt x="104731" y="104730"/>
                </a:lnTo>
                <a:lnTo>
                  <a:pt x="139071" y="74504"/>
                </a:lnTo>
                <a:lnTo>
                  <a:pt x="177100" y="48819"/>
                </a:lnTo>
                <a:lnTo>
                  <a:pt x="218390" y="28099"/>
                </a:lnTo>
                <a:lnTo>
                  <a:pt x="262517" y="12772"/>
                </a:lnTo>
                <a:lnTo>
                  <a:pt x="309054" y="3264"/>
                </a:lnTo>
                <a:lnTo>
                  <a:pt x="357575" y="0"/>
                </a:lnTo>
                <a:lnTo>
                  <a:pt x="406095" y="3264"/>
                </a:lnTo>
                <a:lnTo>
                  <a:pt x="452632" y="12772"/>
                </a:lnTo>
                <a:lnTo>
                  <a:pt x="496759" y="28099"/>
                </a:lnTo>
                <a:lnTo>
                  <a:pt x="538050" y="48819"/>
                </a:lnTo>
                <a:lnTo>
                  <a:pt x="576078" y="74504"/>
                </a:lnTo>
                <a:lnTo>
                  <a:pt x="610418" y="104730"/>
                </a:lnTo>
                <a:lnTo>
                  <a:pt x="640645" y="139071"/>
                </a:lnTo>
                <a:lnTo>
                  <a:pt x="666330" y="177099"/>
                </a:lnTo>
                <a:lnTo>
                  <a:pt x="687050" y="218390"/>
                </a:lnTo>
                <a:lnTo>
                  <a:pt x="702377" y="262516"/>
                </a:lnTo>
                <a:lnTo>
                  <a:pt x="711886" y="309053"/>
                </a:lnTo>
                <a:lnTo>
                  <a:pt x="715150" y="357574"/>
                </a:lnTo>
                <a:lnTo>
                  <a:pt x="711886" y="406094"/>
                </a:lnTo>
                <a:lnTo>
                  <a:pt x="702377" y="452631"/>
                </a:lnTo>
                <a:lnTo>
                  <a:pt x="687050" y="496758"/>
                </a:lnTo>
                <a:lnTo>
                  <a:pt x="666330" y="538048"/>
                </a:lnTo>
                <a:lnTo>
                  <a:pt x="640645" y="576077"/>
                </a:lnTo>
                <a:lnTo>
                  <a:pt x="610418" y="610417"/>
                </a:lnTo>
                <a:lnTo>
                  <a:pt x="576078" y="640643"/>
                </a:lnTo>
                <a:lnTo>
                  <a:pt x="538050" y="666329"/>
                </a:lnTo>
                <a:lnTo>
                  <a:pt x="496759" y="687048"/>
                </a:lnTo>
                <a:lnTo>
                  <a:pt x="452632" y="702375"/>
                </a:lnTo>
                <a:lnTo>
                  <a:pt x="406095" y="711884"/>
                </a:lnTo>
                <a:lnTo>
                  <a:pt x="357575" y="715148"/>
                </a:lnTo>
                <a:lnTo>
                  <a:pt x="309054" y="711884"/>
                </a:lnTo>
                <a:lnTo>
                  <a:pt x="262517" y="702375"/>
                </a:lnTo>
                <a:lnTo>
                  <a:pt x="218390" y="687048"/>
                </a:lnTo>
                <a:lnTo>
                  <a:pt x="177100" y="666329"/>
                </a:lnTo>
                <a:lnTo>
                  <a:pt x="139071" y="640643"/>
                </a:lnTo>
                <a:lnTo>
                  <a:pt x="104731" y="610417"/>
                </a:lnTo>
                <a:lnTo>
                  <a:pt x="74505" y="576077"/>
                </a:lnTo>
                <a:lnTo>
                  <a:pt x="48819" y="538048"/>
                </a:lnTo>
                <a:lnTo>
                  <a:pt x="28100" y="496758"/>
                </a:lnTo>
                <a:lnTo>
                  <a:pt x="12772" y="452631"/>
                </a:lnTo>
                <a:lnTo>
                  <a:pt x="3264" y="406094"/>
                </a:lnTo>
                <a:lnTo>
                  <a:pt x="0" y="357574"/>
                </a:lnTo>
                <a:close/>
              </a:path>
            </a:pathLst>
          </a:custGeom>
          <a:ln w="952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4180" y="5432044"/>
            <a:ext cx="2317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1200" cap="none" spc="0" normalizeH="0" baseline="0" noProof="0" dirty="0">
                <a:ln>
                  <a:noFill/>
                </a:ln>
                <a:solidFill>
                  <a:srgbClr val="4276AA"/>
                </a:solidFill>
                <a:effectLst/>
                <a:uLnTx/>
                <a:uFillTx/>
                <a:latin typeface="Carlito"/>
                <a:ea typeface="+mn-ea"/>
                <a:cs typeface="Carlito"/>
              </a:rPr>
              <a:t>04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rlito"/>
              <a:ea typeface="+mn-ea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73098" y="5164327"/>
            <a:ext cx="10142855" cy="739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14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What is the best practical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solution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for ‘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integration of quantitative and qualitative evaluation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’ in  societal impact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evaluation?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55572" y="6056645"/>
            <a:ext cx="9965055" cy="0"/>
          </a:xfrm>
          <a:custGeom>
            <a:avLst/>
            <a:gdLst/>
            <a:ahLst/>
            <a:cxnLst/>
            <a:rect l="l" t="t" r="r" b="b"/>
            <a:pathLst>
              <a:path w="9965055">
                <a:moveTo>
                  <a:pt x="0" y="0"/>
                </a:moveTo>
                <a:lnTo>
                  <a:pt x="9964955" y="1"/>
                </a:lnTo>
              </a:path>
            </a:pathLst>
          </a:custGeom>
          <a:ln w="3175">
            <a:solidFill>
              <a:srgbClr val="BFBFB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pPr marL="38100" marR="0" lvl="0" indent="0" algn="l" defTabSz="914400" rtl="0" eaLnBrk="1" fontAlgn="auto" latinLnBrk="0" hangingPunct="1">
                <a:lnSpc>
                  <a:spcPts val="163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8070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8255" y="6470960"/>
            <a:ext cx="17780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5326" y="938466"/>
            <a:ext cx="3627120" cy="63500"/>
          </a:xfrm>
          <a:custGeom>
            <a:avLst/>
            <a:gdLst/>
            <a:ahLst/>
            <a:cxnLst/>
            <a:rect l="l" t="t" r="r" b="b"/>
            <a:pathLst>
              <a:path w="3627120" h="63500">
                <a:moveTo>
                  <a:pt x="3626547" y="0"/>
                </a:moveTo>
                <a:lnTo>
                  <a:pt x="0" y="0"/>
                </a:lnTo>
                <a:lnTo>
                  <a:pt x="0" y="63322"/>
                </a:lnTo>
                <a:lnTo>
                  <a:pt x="3626547" y="63322"/>
                </a:lnTo>
                <a:lnTo>
                  <a:pt x="3626547" y="0"/>
                </a:lnTo>
                <a:close/>
              </a:path>
            </a:pathLst>
          </a:custGeom>
          <a:solidFill>
            <a:srgbClr val="31597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43455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C8CDD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31004" y="938466"/>
            <a:ext cx="3614420" cy="63500"/>
          </a:xfrm>
          <a:custGeom>
            <a:avLst/>
            <a:gdLst/>
            <a:ahLst/>
            <a:cxnLst/>
            <a:rect l="l" t="t" r="r" b="b"/>
            <a:pathLst>
              <a:path w="3614420" h="63500">
                <a:moveTo>
                  <a:pt x="3614407" y="0"/>
                </a:moveTo>
                <a:lnTo>
                  <a:pt x="0" y="0"/>
                </a:lnTo>
                <a:lnTo>
                  <a:pt x="0" y="63322"/>
                </a:lnTo>
                <a:lnTo>
                  <a:pt x="3614407" y="63322"/>
                </a:lnTo>
                <a:lnTo>
                  <a:pt x="3614407" y="0"/>
                </a:lnTo>
                <a:close/>
              </a:path>
            </a:pathLst>
          </a:custGeom>
          <a:solidFill>
            <a:srgbClr val="4276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57080" y="204868"/>
            <a:ext cx="2163597" cy="688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26023" y="1179575"/>
            <a:ext cx="6227064" cy="3008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492056" y="0"/>
            <a:ext cx="2558415" cy="932815"/>
          </a:xfrm>
          <a:custGeom>
            <a:avLst/>
            <a:gdLst/>
            <a:ahLst/>
            <a:cxnLst/>
            <a:rect l="l" t="t" r="r" b="b"/>
            <a:pathLst>
              <a:path w="2558415" h="932815">
                <a:moveTo>
                  <a:pt x="2558313" y="0"/>
                </a:moveTo>
                <a:lnTo>
                  <a:pt x="0" y="0"/>
                </a:lnTo>
                <a:lnTo>
                  <a:pt x="0" y="932814"/>
                </a:lnTo>
                <a:lnTo>
                  <a:pt x="2558313" y="932814"/>
                </a:lnTo>
                <a:lnTo>
                  <a:pt x="25583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861471" y="5375884"/>
            <a:ext cx="1025525" cy="1409700"/>
          </a:xfrm>
          <a:custGeom>
            <a:avLst/>
            <a:gdLst/>
            <a:ahLst/>
            <a:cxnLst/>
            <a:rect l="l" t="t" r="r" b="b"/>
            <a:pathLst>
              <a:path w="1025525" h="1409700">
                <a:moveTo>
                  <a:pt x="1025055" y="0"/>
                </a:moveTo>
                <a:lnTo>
                  <a:pt x="0" y="0"/>
                </a:lnTo>
                <a:lnTo>
                  <a:pt x="0" y="1409697"/>
                </a:lnTo>
                <a:lnTo>
                  <a:pt x="1025055" y="1409697"/>
                </a:lnTo>
                <a:lnTo>
                  <a:pt x="10250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Handbook </a:t>
            </a:r>
            <a:r>
              <a:rPr dirty="0"/>
              <a:t>on </a:t>
            </a:r>
            <a:r>
              <a:rPr spc="-10" dirty="0"/>
              <a:t>Research </a:t>
            </a:r>
            <a:r>
              <a:rPr spc="-5" dirty="0"/>
              <a:t>Assessment in Social</a:t>
            </a:r>
            <a:r>
              <a:rPr spc="-200" dirty="0"/>
              <a:t> </a:t>
            </a:r>
            <a:r>
              <a:rPr spc="-5" dirty="0"/>
              <a:t>Sciences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963167" y="1560575"/>
            <a:ext cx="10789920" cy="5297805"/>
            <a:chOff x="963167" y="1560575"/>
            <a:chExt cx="10789920" cy="5297805"/>
          </a:xfrm>
        </p:grpSpPr>
        <p:sp>
          <p:nvSpPr>
            <p:cNvPr id="12" name="object 12"/>
            <p:cNvSpPr/>
            <p:nvPr/>
          </p:nvSpPr>
          <p:spPr>
            <a:xfrm>
              <a:off x="5526023" y="3986783"/>
              <a:ext cx="6227064" cy="28712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963167" y="1560575"/>
              <a:ext cx="4523232" cy="47304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775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86675" y="5733794"/>
            <a:ext cx="2915285" cy="761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Lin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Zhang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2"/>
              </a:rPr>
              <a:t>linzhang1117@whu.edu.cn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19671" y="728472"/>
            <a:ext cx="4852416" cy="2761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35995" y="5427129"/>
            <a:ext cx="1184361" cy="1180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84008" y="1884170"/>
            <a:ext cx="45808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1F4E79"/>
                </a:solidFill>
              </a:rPr>
              <a:t>Thank you for your</a:t>
            </a:r>
            <a:r>
              <a:rPr sz="2800" spc="-185" dirty="0">
                <a:solidFill>
                  <a:srgbClr val="1F4E79"/>
                </a:solidFill>
              </a:rPr>
              <a:t> </a:t>
            </a:r>
            <a:r>
              <a:rPr sz="2800" dirty="0">
                <a:solidFill>
                  <a:srgbClr val="1F4E79"/>
                </a:solidFill>
              </a:rPr>
              <a:t>attention!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6910527" y="4266692"/>
            <a:ext cx="4051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Welcome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to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Wuhan</a:t>
            </a:r>
            <a:r>
              <a:rPr kumimoji="0" sz="2400" b="1" i="0" u="none" strike="noStrike" kern="1200" cap="none" spc="-6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university!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8099" y="1784553"/>
            <a:ext cx="5058410" cy="0"/>
          </a:xfrm>
          <a:custGeom>
            <a:avLst/>
            <a:gdLst/>
            <a:ahLst/>
            <a:cxnLst/>
            <a:rect l="l" t="t" r="r" b="b"/>
            <a:pathLst>
              <a:path w="5058410">
                <a:moveTo>
                  <a:pt x="0" y="0"/>
                </a:moveTo>
                <a:lnTo>
                  <a:pt x="5057902" y="1"/>
                </a:lnTo>
              </a:path>
            </a:pathLst>
          </a:custGeom>
          <a:ln w="19050">
            <a:solidFill>
              <a:srgbClr val="0053A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38099" y="2489250"/>
            <a:ext cx="5058410" cy="0"/>
          </a:xfrm>
          <a:custGeom>
            <a:avLst/>
            <a:gdLst/>
            <a:ahLst/>
            <a:cxnLst/>
            <a:rect l="l" t="t" r="r" b="b"/>
            <a:pathLst>
              <a:path w="5058410">
                <a:moveTo>
                  <a:pt x="0" y="0"/>
                </a:moveTo>
                <a:lnTo>
                  <a:pt x="5057902" y="1"/>
                </a:lnTo>
              </a:path>
            </a:pathLst>
          </a:custGeom>
          <a:ln w="19050">
            <a:solidFill>
              <a:srgbClr val="0053A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71157" y="4139285"/>
            <a:ext cx="4911090" cy="0"/>
          </a:xfrm>
          <a:custGeom>
            <a:avLst/>
            <a:gdLst/>
            <a:ahLst/>
            <a:cxnLst/>
            <a:rect l="l" t="t" r="r" b="b"/>
            <a:pathLst>
              <a:path w="4911090">
                <a:moveTo>
                  <a:pt x="0" y="0"/>
                </a:moveTo>
                <a:lnTo>
                  <a:pt x="4910462" y="1"/>
                </a:lnTo>
              </a:path>
            </a:pathLst>
          </a:custGeom>
          <a:ln w="19050">
            <a:solidFill>
              <a:srgbClr val="A500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31786" y="4869332"/>
            <a:ext cx="4229735" cy="0"/>
          </a:xfrm>
          <a:custGeom>
            <a:avLst/>
            <a:gdLst/>
            <a:ahLst/>
            <a:cxnLst/>
            <a:rect l="l" t="t" r="r" b="b"/>
            <a:pathLst>
              <a:path w="4229734">
                <a:moveTo>
                  <a:pt x="0" y="0"/>
                </a:moveTo>
                <a:lnTo>
                  <a:pt x="4229502" y="1"/>
                </a:lnTo>
              </a:path>
            </a:pathLst>
          </a:custGeom>
          <a:ln w="19050">
            <a:solidFill>
              <a:srgbClr val="A5002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913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Jelena Angelis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Research Director at EFIS Centre, Belgium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282114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624" y="4884516"/>
            <a:ext cx="10015967" cy="1770927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Conference</a:t>
            </a:r>
          </a:p>
          <a:p>
            <a:r>
              <a:rPr lang="en-US" b="1" dirty="0"/>
              <a:t>AESIS Conference: Impact of Social Sciences, Humanities &amp; Arts</a:t>
            </a:r>
            <a:endParaRPr lang="en-CA" dirty="0"/>
          </a:p>
          <a:p>
            <a:r>
              <a:rPr lang="en-CA" dirty="0"/>
              <a:t>Jelena Angelis</a:t>
            </a:r>
          </a:p>
          <a:p>
            <a:r>
              <a:rPr lang="en-CA" dirty="0"/>
              <a:t>European Future Innovation System (EFIS) Centre</a:t>
            </a:r>
          </a:p>
          <a:p>
            <a:r>
              <a:rPr lang="en-CA" dirty="0"/>
              <a:t>13 October 2021, Brussels (virtually)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81965" y="2907609"/>
            <a:ext cx="11525431" cy="1524000"/>
          </a:xfrm>
        </p:spPr>
        <p:txBody>
          <a:bodyPr anchor="ctr">
            <a:noAutofit/>
          </a:bodyPr>
          <a:lstStyle/>
          <a:p>
            <a:r>
              <a:rPr lang="en-CA" sz="4000" dirty="0"/>
              <a:t>Defining and measuring </a:t>
            </a:r>
            <a:br>
              <a:rPr lang="en-CA" sz="4000" dirty="0"/>
            </a:br>
            <a:r>
              <a:rPr lang="en-CA" sz="4000" dirty="0"/>
              <a:t>the socio-economic impact of</a:t>
            </a:r>
            <a:br>
              <a:rPr lang="en-CA" sz="4000" dirty="0"/>
            </a:br>
            <a:r>
              <a:rPr lang="en-CA" sz="4000" dirty="0"/>
              <a:t>research infrastructures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F9B47-9F48-A446-97D4-14D99659E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01" y="322786"/>
            <a:ext cx="1895295" cy="15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12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13" y="365125"/>
            <a:ext cx="11528385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574FA1"/>
                </a:solidFill>
              </a:rPr>
              <a:t>Assessing societal impacts of Research Infrastructures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Considerations about socio-economic impacts of RIs are gaining an increasing importance in policy decisions</a:t>
            </a:r>
          </a:p>
          <a:p>
            <a:pPr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dirty="0"/>
              <a:t>Yet there is a lack of clearly defined impact assessment guidelines from policy makers and funding agencies </a:t>
            </a:r>
          </a:p>
          <a:p>
            <a:pPr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dirty="0"/>
              <a:t>In the last decade different interpretations have prevailed on how to understand and define broader impacts, and diverse methodologies have been used to scope and measure these impacts</a:t>
            </a:r>
          </a:p>
          <a:p>
            <a:pPr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dirty="0"/>
              <a:t>European Commission formulated the need for developing a </a:t>
            </a:r>
            <a:r>
              <a:rPr lang="en-US" sz="2400" b="1" dirty="0">
                <a:solidFill>
                  <a:srgbClr val="574FA1"/>
                </a:solidFill>
              </a:rPr>
              <a:t>more unified framework </a:t>
            </a:r>
            <a:r>
              <a:rPr lang="en-US" sz="2400" dirty="0"/>
              <a:t>on how to approach this increasingly important topic</a:t>
            </a:r>
            <a:endParaRPr lang="en-US" sz="2400" dirty="0">
              <a:latin typeface="Trebuchet MS" panose="020B070302020209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2B43DE-00A6-524C-9B04-D0C3B2D49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4892" y="503317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96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574FA1"/>
                </a:solidFill>
              </a:rPr>
              <a:t>RI-PATHS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Funded by the European Commission’s R&amp;I programme Horizon 2020</a:t>
            </a:r>
          </a:p>
          <a:p>
            <a:pPr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Implemented from January 2018 to June 2020 (30 months)</a:t>
            </a:r>
          </a:p>
          <a:p>
            <a:pPr>
              <a:buClr>
                <a:schemeClr val="accent4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703020202090204" pitchFamily="34" charset="0"/>
              </a:rPr>
              <a:t>8 core partners teaming up policy &amp; evaluation experts with Research Infrastructures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2B43DE-00A6-524C-9B04-D0C3B2D49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4892" y="503317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71FCFB-027D-DA4F-B6B8-FA084592E4E2}"/>
              </a:ext>
            </a:extLst>
          </p:cNvPr>
          <p:cNvGrpSpPr/>
          <p:nvPr/>
        </p:nvGrpSpPr>
        <p:grpSpPr>
          <a:xfrm>
            <a:off x="5089583" y="4122972"/>
            <a:ext cx="5545599" cy="1943417"/>
            <a:chOff x="0" y="0"/>
            <a:chExt cx="3379259" cy="13542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3082F1-A231-414F-96A9-8ED02BD4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87400"/>
              <a:ext cx="701040" cy="5302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A7A8CE-D111-2449-BE61-B29441083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867" y="728133"/>
              <a:ext cx="565785" cy="5657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498E93-7E53-7B47-8544-2E3601EC6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8667" y="778933"/>
              <a:ext cx="884555" cy="4591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850BDF-B3B0-944D-BD2B-364C7621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467" y="702733"/>
              <a:ext cx="651510" cy="65151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6743C88-198E-0347-9F26-8B8894647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8334" y="237067"/>
              <a:ext cx="1050925" cy="29083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27B492-6E0F-A84E-B59D-2716089F5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7" y="0"/>
              <a:ext cx="503555" cy="6654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1BC3B7-A237-9B49-93A6-5CC854F32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134" y="42333"/>
              <a:ext cx="895985" cy="4927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C7E5FA7-30C8-A04A-B63C-83D07E4DC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934" y="42333"/>
              <a:ext cx="608330" cy="608330"/>
            </a:xfrm>
            <a:prstGeom prst="rect">
              <a:avLst/>
            </a:prstGeom>
          </p:spPr>
        </p:pic>
      </p:grp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7414147A-12A1-3342-9E39-1ED2718A78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0" y="4067864"/>
            <a:ext cx="3745733" cy="191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12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8D78E8-A78F-6C4E-AC65-08565E54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2"/>
                    </a14:imgEffect>
                  </a14:imgLayer>
                </a14:imgProps>
              </a:ext>
            </a:extLst>
          </a:blip>
          <a:srcRect t="4438" b="10657"/>
          <a:stretch/>
        </p:blipFill>
        <p:spPr>
          <a:xfrm>
            <a:off x="20" y="-2008"/>
            <a:ext cx="12191980" cy="685799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574FA1"/>
                </a:solidFill>
              </a:rPr>
              <a:t>RI-PATHS</a:t>
            </a:r>
            <a:r>
              <a:rPr lang="en-GB" sz="3600" b="1" dirty="0"/>
              <a:t> </a:t>
            </a:r>
            <a:r>
              <a:rPr lang="en-GB" sz="3600" b="1" dirty="0">
                <a:solidFill>
                  <a:srgbClr val="574FA1"/>
                </a:solidFill>
              </a:rPr>
              <a:t>mission</a:t>
            </a:r>
            <a:r>
              <a:rPr lang="en-GB" sz="3600" b="1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42604" y="1581508"/>
            <a:ext cx="4062642" cy="298433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Trebuchet MS" charset="0"/>
                <a:ea typeface="Trebuchet MS" charset="0"/>
                <a:cs typeface="Trebuchet MS" charset="0"/>
              </a:rPr>
              <a:t>The goal was to improve the understanding of long-term </a:t>
            </a:r>
            <a:r>
              <a:rPr lang="en-GB" sz="2000" b="1" dirty="0">
                <a:solidFill>
                  <a:srgbClr val="574FA1"/>
                </a:solidFill>
                <a:latin typeface="Trebuchet MS" charset="0"/>
                <a:ea typeface="Trebuchet MS" charset="0"/>
                <a:cs typeface="Trebuchet MS" charset="0"/>
              </a:rPr>
              <a:t>impact pathways</a:t>
            </a:r>
            <a:r>
              <a:rPr lang="en-GB" sz="2000" b="1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GB" sz="2000" dirty="0">
                <a:latin typeface="Trebuchet MS" charset="0"/>
                <a:ea typeface="Trebuchet MS" charset="0"/>
                <a:cs typeface="Trebuchet MS" charset="0"/>
              </a:rPr>
              <a:t>of various types of RIs.</a:t>
            </a:r>
          </a:p>
          <a:p>
            <a:pPr marL="0" indent="0">
              <a:buNone/>
            </a:pPr>
            <a:endParaRPr lang="en-GB" sz="800" dirty="0">
              <a:latin typeface="Trebuchet MS" charset="0"/>
              <a:ea typeface="Trebuchet MS" charset="0"/>
              <a:cs typeface="Trebuchet MS" charset="0"/>
            </a:endParaRPr>
          </a:p>
          <a:p>
            <a:pPr marL="0" indent="0">
              <a:buNone/>
            </a:pPr>
            <a:r>
              <a:rPr lang="en-GB" sz="2000" dirty="0">
                <a:latin typeface="Trebuchet MS" charset="0"/>
                <a:ea typeface="Trebuchet MS" charset="0"/>
                <a:cs typeface="Trebuchet MS" charset="0"/>
              </a:rPr>
              <a:t>Give policy makers, funders and RI managers the </a:t>
            </a:r>
            <a:r>
              <a:rPr lang="en-GB" sz="2000" b="1" dirty="0">
                <a:solidFill>
                  <a:srgbClr val="574FA1"/>
                </a:solidFill>
                <a:latin typeface="Trebuchet MS" charset="0"/>
                <a:ea typeface="Trebuchet MS" charset="0"/>
                <a:cs typeface="Trebuchet MS" charset="0"/>
              </a:rPr>
              <a:t>tools to assess RI impact </a:t>
            </a:r>
            <a:r>
              <a:rPr lang="en-GB" sz="2000" dirty="0">
                <a:latin typeface="Trebuchet MS" charset="0"/>
                <a:ea typeface="Trebuchet MS" charset="0"/>
                <a:cs typeface="Trebuchet MS" charset="0"/>
              </a:rPr>
              <a:t>on the economy and contribution to society.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2B43DE-00A6-524C-9B04-D0C3B2D49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4892" y="503317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7995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indoor, table, sitting&#10;&#10;Description automatically generated">
            <a:extLst>
              <a:ext uri="{FF2B5EF4-FFF2-40B4-BE49-F238E27FC236}">
                <a16:creationId xmlns:a16="http://schemas.microsoft.com/office/drawing/2014/main" id="{73F506DF-E782-3D46-AE27-EA14669FB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7" r="19192" b="2794"/>
          <a:stretch/>
        </p:blipFill>
        <p:spPr>
          <a:xfrm>
            <a:off x="-2333" y="-185340"/>
            <a:ext cx="12191980" cy="6857990"/>
          </a:xfrm>
          <a:prstGeom prst="rect">
            <a:avLst/>
          </a:prstGeom>
        </p:spPr>
      </p:pic>
      <p:sp>
        <p:nvSpPr>
          <p:cNvPr id="20" name="Freeform: Shape 15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7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383" y="595745"/>
            <a:ext cx="2022774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dirty="0">
                <a:solidFill>
                  <a:srgbClr val="574FA1"/>
                </a:solidFill>
              </a:rPr>
              <a:t>Approach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A9A356-C11C-6848-B5E4-19976FA96653}"/>
              </a:ext>
            </a:extLst>
          </p:cNvPr>
          <p:cNvSpPr/>
          <p:nvPr/>
        </p:nvSpPr>
        <p:spPr>
          <a:xfrm>
            <a:off x="425352" y="1798807"/>
            <a:ext cx="4062642" cy="20376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C000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was carried out in a participatory manner engaging RI stakeholders in a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co-design of the impact assessment framework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574FA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9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52091" y="1433490"/>
            <a:ext cx="105932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Session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assess societal impact and create a structure around it to make it more effective for research and funding institutions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Andrea Bonaccorsi (Chair) Full Professor of Economics and Management at the School of Engineering, University of Pisa, Italy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 Zhang Professor at the School of Information Management, Wuhan University,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Jelena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Angelis Research Director at EFIS Centre, Belgium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0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5429" y="439487"/>
            <a:ext cx="6586491" cy="128616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en-GB" b="1" dirty="0">
                <a:solidFill>
                  <a:srgbClr val="574FA1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6D71C-015E-F04B-849F-BBE71EC422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65431" y="2438400"/>
            <a:ext cx="6586489" cy="419389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Aft>
                <a:spcPts val="22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charset="0"/>
                <a:ea typeface="Trebuchet MS" charset="0"/>
                <a:cs typeface="Trebuchet MS" charset="0"/>
              </a:rPr>
              <a:t>Online Toolkit: </a:t>
            </a:r>
            <a:r>
              <a:rPr lang="en-US" sz="2600" dirty="0">
                <a:latin typeface="Trebuchet MS" charset="0"/>
                <a:ea typeface="Trebuchet MS" charset="0"/>
                <a:cs typeface="Trebuchet MS" charset="0"/>
                <a:hlinkClick r:id="rId3"/>
              </a:rPr>
              <a:t>https://ri-paths-tool.eu</a:t>
            </a:r>
            <a:endParaRPr lang="en-US" sz="2600" dirty="0">
              <a:latin typeface="Trebuchet MS" charset="0"/>
              <a:ea typeface="Trebuchet MS" charset="0"/>
              <a:cs typeface="Trebuchet MS" charset="0"/>
            </a:endParaRPr>
          </a:p>
          <a:p>
            <a:pPr marL="342900" indent="-342900">
              <a:spcAft>
                <a:spcPts val="22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charset="0"/>
                <a:ea typeface="Trebuchet MS" charset="0"/>
                <a:cs typeface="Trebuchet MS" charset="0"/>
              </a:rPr>
              <a:t>Accompanying Guidebook </a:t>
            </a:r>
          </a:p>
          <a:p>
            <a:pPr marL="342900" indent="-342900">
              <a:spcAft>
                <a:spcPts val="22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charset="0"/>
                <a:ea typeface="Trebuchet MS" charset="0"/>
                <a:cs typeface="Trebuchet MS" charset="0"/>
              </a:rPr>
              <a:t>Pilot reports with use cases</a:t>
            </a:r>
          </a:p>
          <a:p>
            <a:pPr marL="342900" indent="-342900">
              <a:spcAft>
                <a:spcPts val="22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600" dirty="0">
                <a:latin typeface="Trebuchet MS" charset="0"/>
                <a:ea typeface="Trebuchet MS" charset="0"/>
                <a:cs typeface="Trebuchet MS" charset="0"/>
              </a:rPr>
              <a:t>Peer-reviewed articles, book chapters and conference proceedings</a:t>
            </a:r>
          </a:p>
          <a:p>
            <a:pPr marL="342900" indent="-342900">
              <a:spcAft>
                <a:spcPts val="2200"/>
              </a:spcAft>
              <a:buClr>
                <a:schemeClr val="accent4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2600" dirty="0">
                <a:latin typeface="Trebuchet MS" charset="0"/>
                <a:ea typeface="Trebuchet MS" charset="0"/>
                <a:cs typeface="Trebuchet MS" charset="0"/>
              </a:rPr>
              <a:t>Give policy makers, funders and RI managers the </a:t>
            </a:r>
            <a:r>
              <a:rPr lang="en-GB" sz="2600" b="1" dirty="0">
                <a:solidFill>
                  <a:srgbClr val="574FA1"/>
                </a:solidFill>
                <a:latin typeface="Trebuchet MS" charset="0"/>
                <a:ea typeface="Trebuchet MS" charset="0"/>
                <a:cs typeface="Trebuchet MS" charset="0"/>
              </a:rPr>
              <a:t>tools to assess RI impact </a:t>
            </a:r>
            <a:r>
              <a:rPr lang="en-GB" sz="2600" dirty="0">
                <a:latin typeface="Trebuchet MS" charset="0"/>
                <a:ea typeface="Trebuchet MS" charset="0"/>
                <a:cs typeface="Trebuchet MS" charset="0"/>
              </a:rPr>
              <a:t>on the economy and contribution to society. </a:t>
            </a:r>
            <a:r>
              <a:rPr lang="en-US" sz="2600" dirty="0">
                <a:latin typeface="Trebuchet MS" charset="0"/>
                <a:ea typeface="Trebuchet MS" charset="0"/>
                <a:cs typeface="Trebuchet MS" charset="0"/>
              </a:rPr>
              <a:t>  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EC2361-4D11-E842-AAD6-5D81E42B92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9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88F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024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155" y="552906"/>
            <a:ext cx="5165936" cy="888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 dirty="0">
                <a:solidFill>
                  <a:srgbClr val="574FA1"/>
                </a:solidFill>
                <a:latin typeface="+mj-lt"/>
                <a:ea typeface="+mj-ea"/>
                <a:cs typeface="+mj-cs"/>
              </a:rPr>
              <a:t>Key contribution (I)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A9A356-C11C-6848-B5E4-19976FA96653}"/>
              </a:ext>
            </a:extLst>
          </p:cNvPr>
          <p:cNvSpPr/>
          <p:nvPr/>
        </p:nvSpPr>
        <p:spPr>
          <a:xfrm>
            <a:off x="838210" y="1390303"/>
            <a:ext cx="5159825" cy="1272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C000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Identification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generic impact pathways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investments in Research Infrastructures lead to various impacts on the economy and society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9017F5-E251-4049-BDA5-0587F32EF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55" y="3538327"/>
            <a:ext cx="10515569" cy="273404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14D3FB3-0794-4C44-8EAF-890212E86F7B}"/>
              </a:ext>
            </a:extLst>
          </p:cNvPr>
          <p:cNvSpPr/>
          <p:nvPr/>
        </p:nvSpPr>
        <p:spPr>
          <a:xfrm>
            <a:off x="5994980" y="1679713"/>
            <a:ext cx="4748005" cy="1272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C000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Grouping pathways along three high-level missions of Research Infrastructures </a:t>
            </a:r>
          </a:p>
          <a:p>
            <a:pPr marL="8001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C000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Enabling science</a:t>
            </a:r>
          </a:p>
          <a:p>
            <a:pPr marL="8001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C000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Problem solution</a:t>
            </a:r>
          </a:p>
          <a:p>
            <a:pPr marL="8001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C000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 and society</a:t>
            </a:r>
          </a:p>
        </p:txBody>
      </p:sp>
    </p:spTree>
    <p:extLst>
      <p:ext uri="{BB962C8B-B14F-4D97-AF65-F5344CB8AC3E}">
        <p14:creationId xmlns:p14="http://schemas.microsoft.com/office/powerpoint/2010/main" val="2996926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75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Intertwined nature of impact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456F90A-0D1F-9D4E-9BCC-FED47A9D4C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3" y="646608"/>
            <a:ext cx="7347537" cy="55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27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155" y="552906"/>
            <a:ext cx="5165936" cy="888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dirty="0">
                <a:solidFill>
                  <a:srgbClr val="574FA1"/>
                </a:solidFill>
              </a:rPr>
              <a:t>Impact pathways</a:t>
            </a:r>
            <a:endParaRPr lang="en-US" sz="4000" b="1" kern="1200" dirty="0">
              <a:solidFill>
                <a:srgbClr val="574FA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C592EF-1BB3-C04C-A439-39C71239870F}"/>
              </a:ext>
            </a:extLst>
          </p:cNvPr>
          <p:cNvGrpSpPr/>
          <p:nvPr/>
        </p:nvGrpSpPr>
        <p:grpSpPr>
          <a:xfrm>
            <a:off x="946661" y="1553708"/>
            <a:ext cx="7702617" cy="4841048"/>
            <a:chOff x="1165321" y="1802186"/>
            <a:chExt cx="7702617" cy="484104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8AB9C9-102F-6940-B08E-952313B18A18}"/>
                </a:ext>
              </a:extLst>
            </p:cNvPr>
            <p:cNvGrpSpPr/>
            <p:nvPr/>
          </p:nvGrpSpPr>
          <p:grpSpPr>
            <a:xfrm>
              <a:off x="1165321" y="1802186"/>
              <a:ext cx="7702617" cy="2123658"/>
              <a:chOff x="1165321" y="1802186"/>
              <a:chExt cx="7702617" cy="212365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5EA5E69-6609-BF47-B8CB-C015B33A1359}"/>
                  </a:ext>
                </a:extLst>
              </p:cNvPr>
              <p:cNvSpPr/>
              <p:nvPr/>
            </p:nvSpPr>
            <p:spPr>
              <a:xfrm>
                <a:off x="1165321" y="1802186"/>
                <a:ext cx="7702617" cy="2123658"/>
              </a:xfrm>
              <a:prstGeom prst="rect">
                <a:avLst/>
              </a:prstGeom>
              <a:ln w="31750">
                <a:solidFill>
                  <a:srgbClr val="574FA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Enabling science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P1 Publication-citation-recognition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P2 Employment, operations &amp; standardised procurement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P3 Technology transfer and licensing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P4 Learning and training through joint development of instruments and tools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P5 Learning and training by using RI facilities and services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P6 Training and higher education cooperation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8632200-78BA-514B-9DF7-A6B95EE5F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42268" y="2525408"/>
                <a:ext cx="795495" cy="795495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4A7391-C49B-464F-80AD-A4F97325F43C}"/>
                </a:ext>
              </a:extLst>
            </p:cNvPr>
            <p:cNvGrpSpPr/>
            <p:nvPr/>
          </p:nvGrpSpPr>
          <p:grpSpPr>
            <a:xfrm>
              <a:off x="1165321" y="4038436"/>
              <a:ext cx="7702617" cy="1107996"/>
              <a:chOff x="1165321" y="4038436"/>
              <a:chExt cx="7702617" cy="1107996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EC198C6-9906-B546-8F0A-B8CEC2D8BCA2}"/>
                  </a:ext>
                </a:extLst>
              </p:cNvPr>
              <p:cNvSpPr/>
              <p:nvPr/>
            </p:nvSpPr>
            <p:spPr>
              <a:xfrm>
                <a:off x="1165321" y="4038436"/>
                <a:ext cx="7702617" cy="1107996"/>
              </a:xfrm>
              <a:prstGeom prst="rect">
                <a:avLst/>
              </a:prstGeom>
              <a:ln w="31750">
                <a:solidFill>
                  <a:srgbClr val="A8605E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Problem-solving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P7 Interactive problem-solving for the private sector (industry)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P8 Addressing societal and public-sector challenges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P9 Provision of specifically curated/edited data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5133B54-2EA4-F641-AC8C-FA9F2543A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09764" y="4178434"/>
                <a:ext cx="827999" cy="82799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A685BB4-FB3E-DB40-A99A-C33192D91FCE}"/>
                </a:ext>
              </a:extLst>
            </p:cNvPr>
            <p:cNvGrpSpPr/>
            <p:nvPr/>
          </p:nvGrpSpPr>
          <p:grpSpPr>
            <a:xfrm>
              <a:off x="1165321" y="5258239"/>
              <a:ext cx="7702617" cy="1384995"/>
              <a:chOff x="1165321" y="5258239"/>
              <a:chExt cx="7702617" cy="138499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3073E97-70AE-2943-A44A-4C1B71376C4A}"/>
                  </a:ext>
                </a:extLst>
              </p:cNvPr>
              <p:cNvSpPr/>
              <p:nvPr/>
            </p:nvSpPr>
            <p:spPr>
              <a:xfrm>
                <a:off x="1165321" y="5258239"/>
                <a:ext cx="7702617" cy="1384995"/>
              </a:xfrm>
              <a:prstGeom prst="rect">
                <a:avLst/>
              </a:prstGeom>
              <a:ln w="31750">
                <a:solidFill>
                  <a:srgbClr val="FAAF43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Science and society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10 Changing fundamentals of research practice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P11 Creating and shaping scientific networks and communities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P12 Promoting engagement between science, society and policy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P13 Communication and outreach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7FDB049-C43E-1E49-A8EE-24FD27BC8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6015" y="5508619"/>
                <a:ext cx="827999" cy="827999"/>
              </a:xfrm>
              <a:prstGeom prst="rect">
                <a:avLst/>
              </a:prstGeom>
            </p:spPr>
          </p:pic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432E27B-0BE4-264A-BA6A-5031A3758641}"/>
              </a:ext>
            </a:extLst>
          </p:cNvPr>
          <p:cNvSpPr/>
          <p:nvPr/>
        </p:nvSpPr>
        <p:spPr>
          <a:xfrm>
            <a:off x="8958805" y="298206"/>
            <a:ext cx="2930744" cy="1831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C000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Identification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generic impact pathways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investments in Research Infrastructures lead to various impacts on the economy and society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5BBF55-83D4-9E43-B04B-C1294A09F752}"/>
              </a:ext>
            </a:extLst>
          </p:cNvPr>
          <p:cNvSpPr/>
          <p:nvPr/>
        </p:nvSpPr>
        <p:spPr>
          <a:xfrm>
            <a:off x="8854632" y="2574836"/>
            <a:ext cx="2930744" cy="2430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C000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Grouping pathways along three high-level missions of Research Infrastructures </a:t>
            </a:r>
          </a:p>
          <a:p>
            <a:pPr marL="8001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C000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Enabling science</a:t>
            </a:r>
          </a:p>
          <a:p>
            <a:pPr marL="8001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C000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Problem solution</a:t>
            </a:r>
          </a:p>
          <a:p>
            <a:pPr marL="8001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FC000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 and society</a:t>
            </a:r>
          </a:p>
        </p:txBody>
      </p:sp>
    </p:spTree>
    <p:extLst>
      <p:ext uri="{BB962C8B-B14F-4D97-AF65-F5344CB8AC3E}">
        <p14:creationId xmlns:p14="http://schemas.microsoft.com/office/powerpoint/2010/main" val="1749423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168" y="143001"/>
            <a:ext cx="3268716" cy="6352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 dirty="0">
                <a:solidFill>
                  <a:srgbClr val="574FA1"/>
                </a:solidFill>
                <a:latin typeface="+mj-lt"/>
                <a:ea typeface="+mj-ea"/>
                <a:cs typeface="+mj-cs"/>
              </a:rPr>
              <a:t>P10:</a:t>
            </a:r>
            <a:br>
              <a:rPr lang="en-US" sz="4000" b="1" kern="1200" dirty="0">
                <a:solidFill>
                  <a:srgbClr val="574FA1"/>
                </a:solidFill>
                <a:latin typeface="+mj-lt"/>
                <a:ea typeface="+mj-ea"/>
                <a:cs typeface="+mj-cs"/>
              </a:rPr>
            </a:br>
            <a:r>
              <a:rPr lang="en-GB" sz="4000" b="1" dirty="0">
                <a:solidFill>
                  <a:srgbClr val="574FA1"/>
                </a:solidFill>
              </a:rPr>
              <a:t>Changing fundamentals of research practice</a:t>
            </a:r>
            <a:br>
              <a:rPr lang="en-GB" dirty="0"/>
            </a:br>
            <a:endParaRPr lang="en-US" sz="4000" b="1" kern="1200" dirty="0">
              <a:solidFill>
                <a:srgbClr val="574FA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A6E1022-3A3D-4546-A696-72B8855E9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34" y="0"/>
            <a:ext cx="8702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47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228" y="689008"/>
            <a:ext cx="2899258" cy="5190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4000" b="1" kern="1200" dirty="0">
                <a:solidFill>
                  <a:srgbClr val="574FA1"/>
                </a:solidFill>
                <a:cs typeface="Calibri" panose="020F0502020204030204" pitchFamily="34" charset="0"/>
              </a:rPr>
              <a:t>P11: </a:t>
            </a:r>
            <a:r>
              <a:rPr lang="en-GB" sz="4000" b="1" dirty="0">
                <a:solidFill>
                  <a:srgbClr val="574FA1"/>
                </a:solidFill>
                <a:cs typeface="Calibri" panose="020F0502020204030204" pitchFamily="34" charset="0"/>
              </a:rPr>
              <a:t>Creating and shaping scientific networks and communities</a:t>
            </a:r>
            <a:endParaRPr lang="en-US" sz="4000" b="1" dirty="0">
              <a:solidFill>
                <a:srgbClr val="574FA1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DEA5F51C-B153-6043-AB0A-7CA3B7BF9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37" y="0"/>
            <a:ext cx="9025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040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166" y="1027467"/>
            <a:ext cx="3007639" cy="4528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 dirty="0">
                <a:solidFill>
                  <a:srgbClr val="574FA1"/>
                </a:solidFill>
                <a:latin typeface="+mj-lt"/>
                <a:ea typeface="+mj-ea"/>
                <a:cs typeface="+mj-cs"/>
              </a:rPr>
              <a:t>P12: </a:t>
            </a:r>
            <a:r>
              <a:rPr lang="en-GB" sz="4000" b="1" dirty="0">
                <a:solidFill>
                  <a:srgbClr val="574FA1"/>
                </a:solidFill>
              </a:rPr>
              <a:t>Promoting engagement between science, society and policy </a:t>
            </a:r>
            <a:r>
              <a:rPr lang="en-US" sz="4000" b="1" dirty="0">
                <a:solidFill>
                  <a:srgbClr val="574FA1"/>
                </a:solidFill>
              </a:rPr>
              <a:t>and </a:t>
            </a:r>
            <a:r>
              <a:rPr lang="en-US" sz="4000" b="1" kern="1200" dirty="0">
                <a:solidFill>
                  <a:srgbClr val="574FA1"/>
                </a:solidFill>
                <a:latin typeface="+mj-lt"/>
                <a:ea typeface="+mj-ea"/>
                <a:cs typeface="+mj-cs"/>
              </a:rPr>
              <a:t>outreach</a:t>
            </a: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1E32589-7785-8E4F-9904-7B383CBA1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52" y="0"/>
            <a:ext cx="8657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7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154" y="552906"/>
            <a:ext cx="7521767" cy="888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 dirty="0">
                <a:solidFill>
                  <a:srgbClr val="574FA1"/>
                </a:solidFill>
                <a:latin typeface="+mj-lt"/>
                <a:ea typeface="+mj-ea"/>
                <a:cs typeface="+mj-cs"/>
              </a:rPr>
              <a:t>P13: Communication and outreach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9FB9371-3FB7-DB46-A91C-39CDF38D0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8" y="1749385"/>
            <a:ext cx="94615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86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5155" y="552906"/>
            <a:ext cx="5165936" cy="888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kern="1200" dirty="0">
                <a:solidFill>
                  <a:srgbClr val="574FA1"/>
                </a:solidFill>
                <a:latin typeface="+mj-lt"/>
                <a:ea typeface="+mj-ea"/>
                <a:cs typeface="+mj-cs"/>
              </a:rPr>
              <a:t>Summary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AF495A-B68F-8646-9A73-3A15B04D0416}"/>
              </a:ext>
            </a:extLst>
          </p:cNvPr>
          <p:cNvSpPr/>
          <p:nvPr/>
        </p:nvSpPr>
        <p:spPr>
          <a:xfrm>
            <a:off x="935181" y="1441173"/>
            <a:ext cx="105987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110000"/>
              <a:buFont typeface="Wingdings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Each RI is a complex system of interactions; impact assessment requires contextual understanding (a systems view)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-&gt;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‘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one-size-fits-all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11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574FA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110000"/>
              <a:buFont typeface="Wingdings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RIs need to understand in more nuanced ways their areas of impact and key corresponding impact pathways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-&gt;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a tailored ‘impact framework’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110000"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574FA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110000"/>
              <a:buFont typeface="Wingdings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The overall RI impact framework and strategic aims why the assessment is done shapes the selection of indicators and measurement approaches 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-&gt;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prioritise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understanding before measuring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110000"/>
              <a:buFont typeface="Wingdings" pitchFamily="2" charset="2"/>
              <a:buChar char="Ø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574FA1"/>
              </a:solidFill>
              <a:effectLst/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>
                  <a:lumMod val="75000"/>
                </a:srgbClr>
              </a:buClr>
              <a:buSzPct val="110000"/>
              <a:buFont typeface="Wingdings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No straightforward comparison or benchmarking of RI impacts is possible, but with an accumulation of assessment results more can be inferred about key impact areas and their scale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-&gt;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focus on evidence of the potential for impact instead of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decontextualised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74FA1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numbers</a:t>
            </a:r>
          </a:p>
        </p:txBody>
      </p:sp>
    </p:spTree>
    <p:extLst>
      <p:ext uri="{BB962C8B-B14F-4D97-AF65-F5344CB8AC3E}">
        <p14:creationId xmlns:p14="http://schemas.microsoft.com/office/powerpoint/2010/main" val="36077968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8D78E8-A78F-6C4E-AC65-08565E54B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2"/>
                    </a14:imgEffect>
                  </a14:imgLayer>
                </a14:imgProps>
              </a:ext>
            </a:extLst>
          </a:blip>
          <a:srcRect t="4438" b="10657"/>
          <a:stretch/>
        </p:blipFill>
        <p:spPr>
          <a:xfrm>
            <a:off x="-2333" y="-2008"/>
            <a:ext cx="12191980" cy="685799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167" y="632990"/>
            <a:ext cx="4062643" cy="10434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574FA1"/>
                </a:solidFill>
              </a:rPr>
              <a:t>Thank you!</a:t>
            </a:r>
            <a:endParaRPr lang="en-GB" sz="3600" b="1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2195260" y="2025924"/>
            <a:ext cx="3891788" cy="240338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  <a:latin typeface="Trebuchet MS" charset="0"/>
                <a:ea typeface="Trebuchet MS" charset="0"/>
                <a:cs typeface="Trebuchet MS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angelis@efiscentre.eu</a:t>
            </a:r>
            <a:endParaRPr lang="en-GB" sz="2000" dirty="0">
              <a:solidFill>
                <a:srgbClr val="0070C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  <a:latin typeface="Trebuchet MS" charset="0"/>
                <a:ea typeface="Trebuchet MS" charset="0"/>
                <a:cs typeface="Trebuchet MS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www.efiscentre.eu</a:t>
            </a:r>
            <a:r>
              <a:rPr lang="en-GB" sz="2000" dirty="0">
                <a:solidFill>
                  <a:srgbClr val="0070C0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endParaRPr lang="en-GB" sz="2000" dirty="0">
              <a:solidFill>
                <a:srgbClr val="0070C0"/>
              </a:solidFill>
              <a:latin typeface="Catamaran" charset="0"/>
              <a:ea typeface="Catamaran" charset="0"/>
              <a:cs typeface="Catamaran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  <a:latin typeface="Trebuchet MS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  <a:latin typeface="Trebuchet MS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https://twitter.com/EfisCentre</a:t>
            </a:r>
            <a:endParaRPr lang="en-GB" sz="2000" dirty="0">
              <a:solidFill>
                <a:srgbClr val="0070C0"/>
              </a:solidFill>
              <a:latin typeface="Trebuchet MS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2B43DE-00A6-524C-9B04-D0C3B2D49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64892" y="503317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A8B49482-790E-2E4A-81E4-2D5833990E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0" y="1909823"/>
            <a:ext cx="1846630" cy="21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6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52091" y="1433490"/>
            <a:ext cx="105932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the Session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open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societal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impact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Methodological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Heterogeneity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impact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indicators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Standardization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Normalization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3153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r>
              <a:rPr lang="nl-NL" sz="6500" b="1">
                <a:solidFill>
                  <a:srgbClr val="820000"/>
                </a:solidFill>
                <a:latin typeface="Garamond" panose="02020404030301010803" pitchFamily="18" charset="0"/>
              </a:rPr>
              <a:t>!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52091" y="1433490"/>
            <a:ext cx="105932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AESIS Conference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of Social Sciences, Humanities &amp; Arts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13-15 October, 2021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impact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 text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October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355902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70936" y="388190"/>
            <a:ext cx="107743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Background of the B4DS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Scientometrics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bibliometrics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efficiency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Natural Language Processing (NLP) 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AI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techniques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design 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patents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publications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public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Empirical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REF impact case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(UK)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techniques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Entity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(NER) with 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lexicon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Semantic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Hypergraphs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beneficiaries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(«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»)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Credibility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statements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5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01CCB3-8942-4106-BAB7-335901E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B417A68-5A22-444A-AAD3-D8996ABF6A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79221" r="23579" b="16388"/>
          <a:stretch/>
        </p:blipFill>
        <p:spPr>
          <a:xfrm>
            <a:off x="0" y="6277879"/>
            <a:ext cx="12192000" cy="58012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37B9DC9-08C4-42C5-A135-29B3F048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4261" r="13165" b="19158"/>
          <a:stretch/>
        </p:blipFill>
        <p:spPr>
          <a:xfrm>
            <a:off x="9063065" y="0"/>
            <a:ext cx="3128935" cy="143349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270"/>
            <a:ext cx="7548114" cy="586370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48114" y="1319843"/>
            <a:ext cx="4339086" cy="5085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«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lexicon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»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Text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corpus of text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comprehensive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list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«saturate» 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semantic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No. entries = 76,857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Entity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(NER)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(top-down)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88778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Enhancing Inclusive Economic Growth</Template>
  <TotalTime>67</TotalTime>
  <Words>4018</Words>
  <Application>Microsoft Office PowerPoint</Application>
  <PresentationFormat>Widescreen</PresentationFormat>
  <Paragraphs>566</Paragraphs>
  <Slides>60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60</vt:i4>
      </vt:variant>
    </vt:vector>
  </HeadingPairs>
  <TitlesOfParts>
    <vt:vector size="76" baseType="lpstr">
      <vt:lpstr>Arial</vt:lpstr>
      <vt:lpstr>Arial Bold</vt:lpstr>
      <vt:lpstr>Calibri</vt:lpstr>
      <vt:lpstr>Calibri Light</vt:lpstr>
      <vt:lpstr>Carlito</vt:lpstr>
      <vt:lpstr>Catamaran</vt:lpstr>
      <vt:lpstr>Garamond</vt:lpstr>
      <vt:lpstr>Symbol</vt:lpstr>
      <vt:lpstr>Times New Roman</vt:lpstr>
      <vt:lpstr>Trebuchet MS</vt:lpstr>
      <vt:lpstr>Wingdings</vt:lpstr>
      <vt:lpstr>Kantoorthema</vt:lpstr>
      <vt:lpstr>Tema di Office</vt:lpstr>
      <vt:lpstr>Office Theme</vt:lpstr>
      <vt:lpstr>7_Custom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AESIS, 13-15, October, 2021</vt:lpstr>
      <vt:lpstr>The social sciences in China’s context: historical evolution</vt:lpstr>
      <vt:lpstr>New orientations: historical perspective</vt:lpstr>
      <vt:lpstr>The overall plan for reform of educational evaluation in China: 2020 — First systematic educational evaluation reform since 1949</vt:lpstr>
      <vt:lpstr>Specific research assessment reform in China: 2020</vt:lpstr>
      <vt:lpstr>How the policy reform influences ‘National Disciplinary Evaluation’ in China?</vt:lpstr>
      <vt:lpstr>New framework for the National Disciplinary Evaluation in China</vt:lpstr>
      <vt:lpstr>New framework for the National Disciplinary Evaluation in China</vt:lpstr>
      <vt:lpstr>Evaluation of societal impact/service: evidence based and case presentation</vt:lpstr>
      <vt:lpstr>Integration of quantitative and qualitative methods</vt:lpstr>
      <vt:lpstr>Evaluation infrastructure as supporting tool for Informed peer-review method</vt:lpstr>
      <vt:lpstr>How bibliometrics support peer-review on the ‘representative publications’  in National Disciplinary Evaluation in China ?</vt:lpstr>
      <vt:lpstr>PowerPoint Presentation</vt:lpstr>
      <vt:lpstr>The template asks for something that impacted something else</vt:lpstr>
      <vt:lpstr>Is impact the best word for describing the interactions between research and society?</vt:lpstr>
      <vt:lpstr>Measurement?</vt:lpstr>
      <vt:lpstr>Challenges with asking for evidence of impact</vt:lpstr>
      <vt:lpstr>Two distinctions of impact</vt:lpstr>
      <vt:lpstr>PowerPoint Presentation</vt:lpstr>
      <vt:lpstr>Understanding and evaluating societal impact</vt:lpstr>
      <vt:lpstr>Questions for further discussion</vt:lpstr>
      <vt:lpstr>Handbook on Research Assessment in Social Sciences</vt:lpstr>
      <vt:lpstr>Thank you for your attention!</vt:lpstr>
      <vt:lpstr>PowerPoint Presentation</vt:lpstr>
      <vt:lpstr>Defining and measuring  the socio-economic impact of research infrastructures</vt:lpstr>
      <vt:lpstr>Assessing societal impacts of Research Infrastructures</vt:lpstr>
      <vt:lpstr>RI-PATHS project</vt:lpstr>
      <vt:lpstr>RI-PATHS mission </vt:lpstr>
      <vt:lpstr>Approach</vt:lpstr>
      <vt:lpstr>Results</vt:lpstr>
      <vt:lpstr>Key contribution (I)</vt:lpstr>
      <vt:lpstr>Intertwined nature of impact</vt:lpstr>
      <vt:lpstr>Impact pathways</vt:lpstr>
      <vt:lpstr>P10: Changing fundamentals of research practice </vt:lpstr>
      <vt:lpstr>P11: Creating and shaping scientific networks and communities</vt:lpstr>
      <vt:lpstr>P12: Promoting engagement between science, society and policy and outreach</vt:lpstr>
      <vt:lpstr>P13: Communication and outreach</vt:lpstr>
      <vt:lpstr>Summary points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Caterina Tognoni</cp:lastModifiedBy>
  <cp:revision>12</cp:revision>
  <dcterms:created xsi:type="dcterms:W3CDTF">2021-06-29T08:45:31Z</dcterms:created>
  <dcterms:modified xsi:type="dcterms:W3CDTF">2021-10-19T07:09:29Z</dcterms:modified>
</cp:coreProperties>
</file>